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797" r:id="rId5"/>
    <p:sldId id="690" r:id="rId6"/>
    <p:sldId id="665" r:id="rId7"/>
    <p:sldId id="680" r:id="rId8"/>
    <p:sldId id="758" r:id="rId9"/>
    <p:sldId id="313" r:id="rId10"/>
    <p:sldId id="4850" r:id="rId11"/>
    <p:sldId id="4878" r:id="rId12"/>
    <p:sldId id="4817" r:id="rId13"/>
    <p:sldId id="309" r:id="rId14"/>
    <p:sldId id="4819" r:id="rId15"/>
    <p:sldId id="4818" r:id="rId16"/>
    <p:sldId id="4822" r:id="rId17"/>
    <p:sldId id="4823" r:id="rId18"/>
    <p:sldId id="4824" r:id="rId19"/>
    <p:sldId id="4825" r:id="rId20"/>
    <p:sldId id="4826" r:id="rId21"/>
    <p:sldId id="4827" r:id="rId22"/>
    <p:sldId id="4820" r:id="rId23"/>
    <p:sldId id="4821" r:id="rId24"/>
    <p:sldId id="4856" r:id="rId25"/>
    <p:sldId id="4863" r:id="rId26"/>
    <p:sldId id="740" r:id="rId27"/>
    <p:sldId id="4861" r:id="rId28"/>
    <p:sldId id="4851" r:id="rId29"/>
    <p:sldId id="4843" r:id="rId30"/>
    <p:sldId id="4844" r:id="rId31"/>
    <p:sldId id="4857" r:id="rId32"/>
    <p:sldId id="4858" r:id="rId33"/>
    <p:sldId id="4859" r:id="rId34"/>
    <p:sldId id="4860" r:id="rId35"/>
    <p:sldId id="4852" r:id="rId36"/>
    <p:sldId id="4845" r:id="rId37"/>
    <p:sldId id="4865" r:id="rId38"/>
    <p:sldId id="4862" r:id="rId39"/>
    <p:sldId id="4866" r:id="rId40"/>
    <p:sldId id="4867" r:id="rId41"/>
    <p:sldId id="4864" r:id="rId42"/>
    <p:sldId id="4870" r:id="rId43"/>
    <p:sldId id="4868" r:id="rId44"/>
    <p:sldId id="4853" r:id="rId45"/>
    <p:sldId id="4869" r:id="rId46"/>
    <p:sldId id="4871" r:id="rId47"/>
    <p:sldId id="4872" r:id="rId48"/>
    <p:sldId id="4854" r:id="rId49"/>
    <p:sldId id="4873" r:id="rId50"/>
    <p:sldId id="4874" r:id="rId51"/>
    <p:sldId id="4875" r:id="rId52"/>
    <p:sldId id="4877" r:id="rId53"/>
    <p:sldId id="4876" r:id="rId54"/>
    <p:sldId id="4879" r:id="rId55"/>
    <p:sldId id="4802" r:id="rId56"/>
    <p:sldId id="759" r:id="rId5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B7BF1A-48CE-4925-8F93-96FAB591DFC7}">
          <p14:sldIdLst>
            <p14:sldId id="797"/>
          </p14:sldIdLst>
        </p14:section>
        <p14:section name="Expressions Introduction" id="{2A578097-FEE4-49B0-858C-B6A0014658D4}">
          <p14:sldIdLst>
            <p14:sldId id="690"/>
            <p14:sldId id="665"/>
            <p14:sldId id="680"/>
            <p14:sldId id="758"/>
            <p14:sldId id="313"/>
            <p14:sldId id="4850"/>
          </p14:sldIdLst>
        </p14:section>
        <p14:section name="Population Overview" id="{695EE475-FC50-41D1-90DA-04675E84D08B}">
          <p14:sldIdLst>
            <p14:sldId id="4878"/>
            <p14:sldId id="4817"/>
            <p14:sldId id="309"/>
            <p14:sldId id="4819"/>
            <p14:sldId id="4818"/>
            <p14:sldId id="4822"/>
            <p14:sldId id="4823"/>
            <p14:sldId id="4824"/>
            <p14:sldId id="4825"/>
            <p14:sldId id="4826"/>
            <p14:sldId id="4827"/>
            <p14:sldId id="4820"/>
            <p14:sldId id="4821"/>
            <p14:sldId id="4856"/>
            <p14:sldId id="4863"/>
            <p14:sldId id="740"/>
            <p14:sldId id="4861"/>
          </p14:sldIdLst>
        </p14:section>
        <p14:section name="Observation-based" id="{F95D1FBA-AC94-47DE-8188-031B7AFDBB2B}">
          <p14:sldIdLst>
            <p14:sldId id="4851"/>
            <p14:sldId id="4843"/>
            <p14:sldId id="4844"/>
            <p14:sldId id="4857"/>
            <p14:sldId id="4858"/>
            <p14:sldId id="4859"/>
            <p14:sldId id="4860"/>
          </p14:sldIdLst>
        </p14:section>
        <p14:section name="FHIRPath-based" id="{1ABF8FB0-2C57-4459-816D-F6E040D11D7C}">
          <p14:sldIdLst>
            <p14:sldId id="4852"/>
            <p14:sldId id="4845"/>
            <p14:sldId id="4865"/>
            <p14:sldId id="4862"/>
            <p14:sldId id="4866"/>
            <p14:sldId id="4867"/>
            <p14:sldId id="4864"/>
            <p14:sldId id="4870"/>
            <p14:sldId id="4868"/>
          </p14:sldIdLst>
        </p14:section>
        <p14:section name="StructureMap-based" id="{B2D88E75-8A1A-42E9-92E3-170458938981}">
          <p14:sldIdLst>
            <p14:sldId id="4853"/>
            <p14:sldId id="4869"/>
            <p14:sldId id="4871"/>
            <p14:sldId id="4872"/>
          </p14:sldIdLst>
        </p14:section>
        <p14:section name="CQL" id="{20C4AB7D-E7A6-4579-904F-B60C0CFD4285}">
          <p14:sldIdLst>
            <p14:sldId id="4854"/>
            <p14:sldId id="4873"/>
            <p14:sldId id="4874"/>
            <p14:sldId id="4875"/>
            <p14:sldId id="4877"/>
            <p14:sldId id="4876"/>
          </p14:sldIdLst>
        </p14:section>
        <p14:section name="Population Exercises" id="{C125BBFB-E8EC-4EA3-8D87-67C91AA3B670}">
          <p14:sldIdLst>
            <p14:sldId id="4879"/>
            <p14:sldId id="4802"/>
            <p14:sldId id="7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F7EB04-2042-28C4-7D23-DF347712863D}" name="Forouzi, Sam" initials="SF" userId="S::sam.forouzi@ontariohealth.ca::0b6d262b-2292-43d2-8971-5e6d1ff4638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FF99"/>
    <a:srgbClr val="4F81BD"/>
    <a:srgbClr val="C3D69B"/>
    <a:srgbClr val="000000"/>
    <a:srgbClr val="747679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439FFA-6F90-2943-04BF-0C16F85D331B}" v="15" dt="2025-02-07T18:23:34.165"/>
    <p1510:client id="{B9C383D0-519A-3061-538B-021BF6D30294}" v="5" dt="2025-02-06T20:14:57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76835" autoAdjust="0"/>
  </p:normalViewPr>
  <p:slideViewPr>
    <p:cSldViewPr snapToGrid="0" snapToObjects="1">
      <p:cViewPr varScale="1">
        <p:scale>
          <a:sx n="61" d="100"/>
          <a:sy n="61" d="100"/>
        </p:scale>
        <p:origin x="372" y="60"/>
      </p:cViewPr>
      <p:guideLst/>
    </p:cSldViewPr>
  </p:slideViewPr>
  <p:outlineViewPr>
    <p:cViewPr>
      <p:scale>
        <a:sx n="33" d="100"/>
        <a:sy n="33" d="100"/>
      </p:scale>
      <p:origin x="0" y="-17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Kenzie, Lloyd" userId="S::lloyd.mckenzie@ontariohealth.ca::4544ac19-90a7-4bc9-9dda-63119ceabc25" providerId="AD" clId="Web-{3D439FFA-6F90-2943-04BF-0C16F85D331B}"/>
    <pc:docChg chg="addSld delSld modSld modMainMaster modSection">
      <pc:chgData name="McKenzie, Lloyd" userId="S::lloyd.mckenzie@ontariohealth.ca::4544ac19-90a7-4bc9-9dda-63119ceabc25" providerId="AD" clId="Web-{3D439FFA-6F90-2943-04BF-0C16F85D331B}" dt="2025-02-07T18:23:34.165" v="9" actId="20577"/>
      <pc:docMkLst>
        <pc:docMk/>
      </pc:docMkLst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936024424" sldId="30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936024424" sldId="309"/>
            <ac:spMk id="4" creationId="{80202741-9B1F-457C-8F7B-50FD721D387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655917162" sldId="66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655917162" sldId="665"/>
            <ac:spMk id="11" creationId="{E5D67FA5-D1E9-4E1E-B63E-097C12003FCF}"/>
          </ac:spMkLst>
        </pc:spChg>
      </pc:sldChg>
      <pc:sldChg chg="modSp del">
        <pc:chgData name="McKenzie, Lloyd" userId="S::lloyd.mckenzie@ontariohealth.ca::4544ac19-90a7-4bc9-9dda-63119ceabc25" providerId="AD" clId="Web-{3D439FFA-6F90-2943-04BF-0C16F85D331B}" dt="2025-02-07T18:21:52.977" v="6"/>
        <pc:sldMkLst>
          <pc:docMk/>
          <pc:sldMk cId="1226924551" sldId="67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226924551" sldId="672"/>
            <ac:spMk id="2" creationId="{2DB8BFEF-A591-4AA8-9418-E34A204D637F}"/>
          </ac:spMkLst>
        </pc:spChg>
        <pc:spChg chg="mod">
          <ac:chgData name="McKenzie, Lloyd" userId="S::lloyd.mckenzie@ontariohealth.ca::4544ac19-90a7-4bc9-9dda-63119ceabc25" providerId="AD" clId="Web-{3D439FFA-6F90-2943-04BF-0C16F85D331B}" dt="2025-02-07T16:02:49.206" v="0" actId="20577"/>
          <ac:spMkLst>
            <pc:docMk/>
            <pc:sldMk cId="1226924551" sldId="672"/>
            <ac:spMk id="8" creationId="{62EAEE4D-DFDC-4EFC-B01D-4E1EAA08474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920275464" sldId="68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920275464" sldId="680"/>
            <ac:spMk id="2" creationId="{12A36B17-60AD-40D9-B33D-C4B147E58C6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547336493" sldId="69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547336493" sldId="690"/>
            <ac:spMk id="6" creationId="{6800A3FA-C98F-470C-B249-AC7AFCD5482D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180728265" sldId="74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180728265" sldId="740"/>
            <ac:spMk id="4" creationId="{58D59860-0399-4E76-9C7A-BF7815E32A8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8:23:34.165" v="9" actId="20577"/>
        <pc:sldMkLst>
          <pc:docMk/>
          <pc:sldMk cId="1068210073" sldId="758"/>
        </pc:sldMkLst>
        <pc:spChg chg="mod">
          <ac:chgData name="McKenzie, Lloyd" userId="S::lloyd.mckenzie@ontariohealth.ca::4544ac19-90a7-4bc9-9dda-63119ceabc25" providerId="AD" clId="Web-{3D439FFA-6F90-2943-04BF-0C16F85D331B}" dt="2025-02-07T18:23:34.165" v="9" actId="20577"/>
          <ac:spMkLst>
            <pc:docMk/>
            <pc:sldMk cId="1068210073" sldId="758"/>
            <ac:spMk id="3" creationId="{265F06E4-AA8E-0233-8B95-FA7FA4341F19}"/>
          </ac:spMkLst>
        </pc:spChg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068210073" sldId="758"/>
            <ac:spMk id="4" creationId="{E203CAF6-E711-E44D-32E7-0E369101B9FF}"/>
          </ac:spMkLst>
        </pc:spChg>
      </pc:sldChg>
      <pc:sldChg chg="modSp add">
        <pc:chgData name="McKenzie, Lloyd" userId="S::lloyd.mckenzie@ontariohealth.ca::4544ac19-90a7-4bc9-9dda-63119ceabc25" providerId="AD" clId="Web-{3D439FFA-6F90-2943-04BF-0C16F85D331B}" dt="2025-02-07T18:21:50.602" v="5" actId="20577"/>
        <pc:sldMkLst>
          <pc:docMk/>
          <pc:sldMk cId="2030768388" sldId="797"/>
        </pc:sldMkLst>
        <pc:spChg chg="mod">
          <ac:chgData name="McKenzie, Lloyd" userId="S::lloyd.mckenzie@ontariohealth.ca::4544ac19-90a7-4bc9-9dda-63119ceabc25" providerId="AD" clId="Web-{3D439FFA-6F90-2943-04BF-0C16F85D331B}" dt="2025-02-07T18:21:50.602" v="5" actId="20577"/>
          <ac:spMkLst>
            <pc:docMk/>
            <pc:sldMk cId="2030768388" sldId="797"/>
            <ac:spMk id="2" creationId="{E265F639-6FEA-A56A-8782-FB04C81D81D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805408624" sldId="480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805408624" sldId="4802"/>
            <ac:spMk id="4" creationId="{146EE1AE-A93F-AB55-8489-EA018C625A4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725813447" sldId="481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725813447" sldId="4817"/>
            <ac:spMk id="3" creationId="{D8136FED-0229-CDD8-8100-DABD768C7D4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90624285" sldId="481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90624285" sldId="4818"/>
            <ac:spMk id="4" creationId="{3C825C1E-64EF-BECA-D12F-64E7951909A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924592456" sldId="481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924592456" sldId="4819"/>
            <ac:spMk id="4" creationId="{8E992ABF-0B8F-2C38-C429-2102FFCA223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162859594" sldId="482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162859594" sldId="4820"/>
            <ac:spMk id="4" creationId="{F172FA46-5A6E-326C-68D2-8532E1D26E5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6865145" sldId="482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6865145" sldId="4821"/>
            <ac:spMk id="4" creationId="{E72BD3B4-EF48-D113-05CB-D78DB9F5AF5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433035730" sldId="482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433035730" sldId="4822"/>
            <ac:spMk id="4" creationId="{EB16A7F2-883D-7F9F-BC3E-86EB2CB4BDF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344122431" sldId="482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344122431" sldId="4823"/>
            <ac:spMk id="4" creationId="{82A3236E-4630-19DA-C87C-788B1CADE6AC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864921140" sldId="482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864921140" sldId="4824"/>
            <ac:spMk id="4" creationId="{3B4FD063-93FA-962A-DC2E-4926E8F4109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286369163" sldId="482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286369163" sldId="4825"/>
            <ac:spMk id="4" creationId="{DFD7B36D-BEDA-4437-F5A4-5D8A5C5E9DB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43131576" sldId="482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43131576" sldId="4826"/>
            <ac:spMk id="4" creationId="{575DC4FD-7A4D-C1D0-BF7B-27812EAF3C3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89615400" sldId="482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89615400" sldId="4827"/>
            <ac:spMk id="4" creationId="{E11587EB-F567-355D-E7E7-6FEDAAF5B86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29171412" sldId="484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29171412" sldId="4843"/>
            <ac:spMk id="6" creationId="{2E865AC5-F855-9A8F-42A7-1BAD45A6C01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256810893" sldId="484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256810893" sldId="4845"/>
            <ac:spMk id="7" creationId="{69A92EEE-0669-71A3-241B-C3B82129C7F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588540160" sldId="485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588540160" sldId="4850"/>
            <ac:spMk id="4" creationId="{18FAE81A-F94C-14E5-38F9-39AD325F5D9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948138522" sldId="485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948138522" sldId="4851"/>
            <ac:spMk id="4" creationId="{2A75D54E-7191-D448-5395-C5E47E9B525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51083542" sldId="485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51083542" sldId="4852"/>
            <ac:spMk id="4" creationId="{6A1960A8-B607-23B4-7F9D-5E928BF5BF5A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812562253" sldId="485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812562253" sldId="4853"/>
            <ac:spMk id="4" creationId="{16A1C10A-8AC6-959F-8B1E-65554F8FABBA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704554810" sldId="485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704554810" sldId="4854"/>
            <ac:spMk id="4" creationId="{DEA9EEA0-6886-E7E5-8C58-610484E3E88B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781835149" sldId="485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781835149" sldId="4856"/>
            <ac:spMk id="4" creationId="{E3CC8022-9DA9-F199-67B9-CBE9C3B8DBE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961063766" sldId="485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961063766" sldId="4859"/>
            <ac:spMk id="4" creationId="{CD174D77-2851-9ECD-A980-6827277A9CE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875901302" sldId="486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875901302" sldId="4860"/>
            <ac:spMk id="4" creationId="{32EDC75C-3FAB-F59F-9949-31A8BC8C281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762182957" sldId="486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762182957" sldId="4861"/>
            <ac:spMk id="3" creationId="{0D997C32-2ED6-21A0-8EFE-3094FB53FA9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279708607" sldId="486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279708607" sldId="4862"/>
            <ac:spMk id="4" creationId="{50EDBBB5-BCE3-58B9-C787-2D9D28124C7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1915190841" sldId="486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1915190841" sldId="4863"/>
            <ac:spMk id="4" creationId="{5F4221AE-BB75-6268-6940-9CF7B6FB16E2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94223208" sldId="486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94223208" sldId="4864"/>
            <ac:spMk id="4" creationId="{4C837EE3-CC3B-74B7-B510-198EA06C9716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80754162" sldId="486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80754162" sldId="4865"/>
            <ac:spMk id="4" creationId="{93C9A150-B006-1E43-F96D-E068447BBF53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051791074" sldId="486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051791074" sldId="4866"/>
            <ac:spMk id="3" creationId="{B1813502-0C80-5527-BF7C-9B0A74640804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857021062" sldId="486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857021062" sldId="4868"/>
            <ac:spMk id="4" creationId="{864E8FCE-0BFD-B12F-DECC-5987874018C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290285252" sldId="486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290285252" sldId="4869"/>
            <ac:spMk id="7" creationId="{31BD0259-C1F1-D519-7D55-B857127BFC17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985506814" sldId="4870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985506814" sldId="4870"/>
            <ac:spMk id="4" creationId="{9FF0B480-B204-65AC-4155-2E340753E199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96501466" sldId="4871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96501466" sldId="4871"/>
            <ac:spMk id="4" creationId="{71C262E3-748B-8E00-4D2E-5787C64E25C1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449962573" sldId="4872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449962573" sldId="4872"/>
            <ac:spMk id="4" creationId="{E9951698-4DDF-C3CF-D2D2-C3EA482A834F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39640479" sldId="4873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39640479" sldId="4873"/>
            <ac:spMk id="7" creationId="{5C7AD816-91BD-241A-4557-D631F5EA0357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2199265554" sldId="4874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2199265554" sldId="4874"/>
            <ac:spMk id="4" creationId="{4DB6BC0A-99EB-F773-D5AF-409226972201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380632257" sldId="4875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380632257" sldId="4875"/>
            <ac:spMk id="2" creationId="{5EFADF5B-94DE-AB15-CD75-FB5296F2DB8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544426078" sldId="4876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544426078" sldId="4876"/>
            <ac:spMk id="4" creationId="{88A0026E-D7D5-46B5-C32E-5C2C4AB2A648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4102098601" sldId="4877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4102098601" sldId="4877"/>
            <ac:spMk id="4" creationId="{34D46698-3043-F800-9900-BDBF82EAF4E5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877237068" sldId="4878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877237068" sldId="4878"/>
            <ac:spMk id="4" creationId="{ACA5F1D9-1B1F-C4AE-986F-DB753A453D50}"/>
          </ac:spMkLst>
        </pc:spChg>
      </pc:sldChg>
      <pc:sldChg chg="modSp">
        <pc:chgData name="McKenzie, Lloyd" userId="S::lloyd.mckenzie@ontariohealth.ca::4544ac19-90a7-4bc9-9dda-63119ceabc25" providerId="AD" clId="Web-{3D439FFA-6F90-2943-04BF-0C16F85D331B}" dt="2025-02-07T16:53:21.289" v="1"/>
        <pc:sldMkLst>
          <pc:docMk/>
          <pc:sldMk cId="353085035" sldId="4879"/>
        </pc:sld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k cId="353085035" sldId="4879"/>
            <ac:spMk id="4" creationId="{915D7679-49B3-9AC6-B24E-74BBDA463933}"/>
          </ac:spMkLst>
        </pc:spChg>
      </pc:sldChg>
      <pc:sldMasterChg chg="modSp addSldLayout modSldLayout">
        <pc:chgData name="McKenzie, Lloyd" userId="S::lloyd.mckenzie@ontariohealth.ca::4544ac19-90a7-4bc9-9dda-63119ceabc25" providerId="AD" clId="Web-{3D439FFA-6F90-2943-04BF-0C16F85D331B}" dt="2025-02-07T18:21:44.758" v="2"/>
        <pc:sldMasterMkLst>
          <pc:docMk/>
          <pc:sldMasterMk cId="0" sldId="2147483648"/>
        </pc:sldMasterMkLst>
        <pc:spChg chg="mod">
          <ac:chgData name="McKenzie, Lloyd" userId="S::lloyd.mckenzie@ontariohealth.ca::4544ac19-90a7-4bc9-9dda-63119ceabc25" providerId="AD" clId="Web-{3D439FFA-6F90-2943-04BF-0C16F85D331B}" dt="2025-02-07T16:53:21.289" v="1"/>
          <ac:spMkLst>
            <pc:docMk/>
            <pc:sldMasterMk cId="0" sldId="2147483648"/>
            <ac:spMk id="5" creationId="{B9753632-C492-4515-B901-41AFB25873CC}"/>
          </ac:spMkLst>
        </pc:sp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237845615" sldId="2147483682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237845615" sldId="2147483682"/>
              <ac:spMk id="8" creationId="{8E2087E9-637C-4C09-8985-3BAE95EB3A0C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769414896" sldId="2147483683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769414896" sldId="2147483683"/>
              <ac:spMk id="8" creationId="{9170F17B-552A-4993-A6F0-1A6FE335872E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024429228" sldId="2147483684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024429228" sldId="2147483684"/>
              <ac:spMk id="25" creationId="{6C4765DB-7105-45CC-BD97-DDD21BCA1C4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1828050307" sldId="2147483685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1828050307" sldId="2147483685"/>
              <ac:spMk id="41" creationId="{86364F0F-A2BB-480B-88A7-F41748072267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4066057111" sldId="2147483686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4066057111" sldId="2147483686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1509802494" sldId="2147483687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1509802494" sldId="2147483687"/>
              <ac:spMk id="27" creationId="{1B1954A0-3B1F-45BD-8FA9-A14758770218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002454115" sldId="2147483688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002454115" sldId="2147483688"/>
              <ac:spMk id="27" creationId="{3E9F65D5-F0E8-4EA4-B4AD-024D025D4000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112457495" sldId="2147483689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112457495" sldId="2147483689"/>
              <ac:spMk id="9" creationId="{50BB96CA-A2ED-4646-843D-EEE743521AEF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2809160247" sldId="2147483690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2809160247" sldId="2147483690"/>
              <ac:spMk id="19" creationId="{736339CA-3043-4229-B59B-66EFA864600D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4228695043" sldId="2147483699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4228695043" sldId="2147483699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3D439FFA-6F90-2943-04BF-0C16F85D331B}" dt="2025-02-07T16:53:21.289" v="1"/>
          <pc:sldLayoutMkLst>
            <pc:docMk/>
            <pc:sldMasterMk cId="0" sldId="2147483648"/>
            <pc:sldLayoutMk cId="3475593088" sldId="2147483700"/>
          </pc:sldLayoutMkLst>
          <pc:spChg chg="mod">
            <ac:chgData name="McKenzie, Lloyd" userId="S::lloyd.mckenzie@ontariohealth.ca::4544ac19-90a7-4bc9-9dda-63119ceabc25" providerId="AD" clId="Web-{3D439FFA-6F90-2943-04BF-0C16F85D331B}" dt="2025-02-07T16:53:21.289" v="1"/>
            <ac:spMkLst>
              <pc:docMk/>
              <pc:sldMasterMk cId="0" sldId="2147483648"/>
              <pc:sldLayoutMk cId="3475593088" sldId="2147483700"/>
              <ac:spMk id="23" creationId="{3278E695-3242-46C8-A5D0-91F98BE1AA7A}"/>
            </ac:spMkLst>
          </pc:spChg>
        </pc:sldLayoutChg>
        <pc:sldLayoutChg chg="add">
          <pc:chgData name="McKenzie, Lloyd" userId="S::lloyd.mckenzie@ontariohealth.ca::4544ac19-90a7-4bc9-9dda-63119ceabc25" providerId="AD" clId="Web-{3D439FFA-6F90-2943-04BF-0C16F85D331B}" dt="2025-02-07T18:21:44.758" v="2"/>
          <pc:sldLayoutMkLst>
            <pc:docMk/>
            <pc:sldMasterMk cId="0" sldId="2147483648"/>
            <pc:sldLayoutMk cId="2191338433" sldId="214748370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571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571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 w="57150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SDC Population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190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Population Overview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190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Observation-based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FHIRPath</a:t>
          </a:r>
          <a:r>
            <a:rPr lang="en-US" dirty="0"/>
            <a:t>-based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E70E1DDA-4BDD-4261-B47E-1BF1803DBF57}">
      <dgm:prSet phldrT="[Text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StructureMap</a:t>
          </a:r>
          <a:r>
            <a:rPr lang="en-US" dirty="0"/>
            <a:t>-based</a:t>
          </a:r>
          <a:endParaRPr lang="en-CA" dirty="0"/>
        </a:p>
      </dgm:t>
    </dgm:pt>
    <dgm:pt modelId="{4A0363D6-3197-411C-8B47-24D9679D652F}" type="parTrans" cxnId="{20784496-102F-4134-90CB-F7B3E517ED51}">
      <dgm:prSet/>
      <dgm:spPr/>
      <dgm:t>
        <a:bodyPr/>
        <a:lstStyle/>
        <a:p>
          <a:endParaRPr lang="en-CA"/>
        </a:p>
      </dgm:t>
    </dgm:pt>
    <dgm:pt modelId="{72C23FEC-7004-4DF6-B71B-FD02D8B10AF4}" type="sibTrans" cxnId="{20784496-102F-4134-90CB-F7B3E517ED51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>
        <a:ln w="57150"/>
      </dgm:spPr>
      <dgm:t>
        <a:bodyPr/>
        <a:lstStyle/>
        <a:p>
          <a:r>
            <a:rPr lang="en-US" dirty="0"/>
            <a:t>Population Exercises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EC7B46D8-D650-4406-81A7-94E08AD7F26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CQL</a:t>
          </a:r>
          <a:endParaRPr lang="en-CA" dirty="0"/>
        </a:p>
      </dgm:t>
    </dgm:pt>
    <dgm:pt modelId="{DF6880C6-AEB4-4402-839D-E53E3871D299}" type="parTrans" cxnId="{C491AAFA-C843-4C53-B00D-9CCE57A11C7B}">
      <dgm:prSet/>
      <dgm:spPr/>
      <dgm:t>
        <a:bodyPr/>
        <a:lstStyle/>
        <a:p>
          <a:endParaRPr lang="en-CA"/>
        </a:p>
      </dgm:t>
    </dgm:pt>
    <dgm:pt modelId="{303D5005-693E-43EE-A63D-C99DD5C1062D}" type="sibTrans" cxnId="{C491AAFA-C843-4C53-B00D-9CCE57A11C7B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2895527E-CD92-40EB-B2D9-AD3C10336918}" type="pres">
      <dgm:prSet presAssocID="{4A0363D6-3197-411C-8B47-24D9679D652F}" presName="Name13" presStyleLbl="parChTrans1D2" presStyleIdx="3" presStyleCnt="6"/>
      <dgm:spPr/>
    </dgm:pt>
    <dgm:pt modelId="{621704B2-FA22-4EE3-984E-858E5EAB6DE7}" type="pres">
      <dgm:prSet presAssocID="{E70E1DDA-4BDD-4261-B47E-1BF1803DBF57}" presName="childText" presStyleLbl="bgAcc1" presStyleIdx="3" presStyleCnt="6" custScaleX="319340">
        <dgm:presLayoutVars>
          <dgm:bulletEnabled val="1"/>
        </dgm:presLayoutVars>
      </dgm:prSet>
      <dgm:spPr/>
    </dgm:pt>
    <dgm:pt modelId="{632A65B1-1993-44CC-A755-975CD42DCF59}" type="pres">
      <dgm:prSet presAssocID="{DF6880C6-AEB4-4402-839D-E53E3871D299}" presName="Name13" presStyleLbl="parChTrans1D2" presStyleIdx="4" presStyleCnt="6"/>
      <dgm:spPr/>
    </dgm:pt>
    <dgm:pt modelId="{19B03D98-AAAA-4D30-B7F6-7DD79414BBE3}" type="pres">
      <dgm:prSet presAssocID="{EC7B46D8-D650-4406-81A7-94E08AD7F265}" presName="childText" presStyleLbl="bgAcc1" presStyleIdx="4" presStyleCnt="6" custScaleX="320215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5" presStyleCnt="6"/>
      <dgm:spPr/>
    </dgm:pt>
    <dgm:pt modelId="{30E969A7-3C44-469D-AE9B-C9DFCD9F079E}" type="pres">
      <dgm:prSet presAssocID="{F7804CF8-A785-466F-9482-3D191ABFD207}" presName="childText" presStyleLbl="bgAcc1" presStyleIdx="5" presStyleCnt="6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EF8C065-B9E0-4F90-8F5A-9F536839DA62}" type="presOf" srcId="{DF6880C6-AEB4-4402-839D-E53E3871D299}" destId="{632A65B1-1993-44CC-A755-975CD42DCF59}" srcOrd="0" destOrd="0" presId="urn:microsoft.com/office/officeart/2005/8/layout/hierarchy3"/>
    <dgm:cxn modelId="{52121E4B-B6E3-47E6-8B20-D2BD238CFFAF}" srcId="{9DF1CC27-E04C-4624-87AB-AA2BC35087D5}" destId="{F7804CF8-A785-466F-9482-3D191ABFD207}" srcOrd="5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8C745577-2136-4F96-AEF3-5803C97D019F}" type="presOf" srcId="{4A0363D6-3197-411C-8B47-24D9679D652F}" destId="{2895527E-CD92-40EB-B2D9-AD3C10336918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20784496-102F-4134-90CB-F7B3E517ED51}" srcId="{9DF1CC27-E04C-4624-87AB-AA2BC35087D5}" destId="{E70E1DDA-4BDD-4261-B47E-1BF1803DBF57}" srcOrd="3" destOrd="0" parTransId="{4A0363D6-3197-411C-8B47-24D9679D652F}" sibTransId="{72C23FEC-7004-4DF6-B71B-FD02D8B10AF4}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4E651BCF-E4FD-4CA4-8FCC-98B1AD10A31A}" type="presOf" srcId="{EC7B46D8-D650-4406-81A7-94E08AD7F265}" destId="{19B03D98-AAAA-4D30-B7F6-7DD79414BBE3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0B800CE7-2317-4F99-BD5C-FB8A86F1DD8D}" type="presOf" srcId="{E70E1DDA-4BDD-4261-B47E-1BF1803DBF57}" destId="{621704B2-FA22-4EE3-984E-858E5EAB6DE7}" srcOrd="0" destOrd="0" presId="urn:microsoft.com/office/officeart/2005/8/layout/hierarchy3"/>
    <dgm:cxn modelId="{C491AAFA-C843-4C53-B00D-9CCE57A11C7B}" srcId="{9DF1CC27-E04C-4624-87AB-AA2BC35087D5}" destId="{EC7B46D8-D650-4406-81A7-94E08AD7F265}" srcOrd="4" destOrd="0" parTransId="{DF6880C6-AEB4-4402-839D-E53E3871D299}" sibTransId="{303D5005-693E-43EE-A63D-C99DD5C1062D}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52A267B1-4AD0-400B-A27D-E5050D90BF92}" type="presParOf" srcId="{7E1F6895-DF2C-4347-A034-6956F318B73D}" destId="{2895527E-CD92-40EB-B2D9-AD3C10336918}" srcOrd="6" destOrd="0" presId="urn:microsoft.com/office/officeart/2005/8/layout/hierarchy3"/>
    <dgm:cxn modelId="{675C2CA2-E254-4A02-A521-796970F5BEDB}" type="presParOf" srcId="{7E1F6895-DF2C-4347-A034-6956F318B73D}" destId="{621704B2-FA22-4EE3-984E-858E5EAB6DE7}" srcOrd="7" destOrd="0" presId="urn:microsoft.com/office/officeart/2005/8/layout/hierarchy3"/>
    <dgm:cxn modelId="{D9871EE0-C20B-45F5-B2E9-08C8E65C72C2}" type="presParOf" srcId="{7E1F6895-DF2C-4347-A034-6956F318B73D}" destId="{632A65B1-1993-44CC-A755-975CD42DCF59}" srcOrd="8" destOrd="0" presId="urn:microsoft.com/office/officeart/2005/8/layout/hierarchy3"/>
    <dgm:cxn modelId="{DAB4E300-9B56-4E70-8EA2-5A279EEFC6B9}" type="presParOf" srcId="{7E1F6895-DF2C-4347-A034-6956F318B73D}" destId="{19B03D98-AAAA-4D30-B7F6-7DD79414BBE3}" srcOrd="9" destOrd="0" presId="urn:microsoft.com/office/officeart/2005/8/layout/hierarchy3"/>
    <dgm:cxn modelId="{159C47FA-61C4-45A1-91C4-C66134849DAC}" type="presParOf" srcId="{7E1F6895-DF2C-4347-A034-6956F318B73D}" destId="{8E1030CD-02DB-4F6F-A18F-7AF9D8830B11}" srcOrd="10" destOrd="0" presId="urn:microsoft.com/office/officeart/2005/8/layout/hierarchy3"/>
    <dgm:cxn modelId="{13839D05-E643-4FF4-A509-EFADD64DB638}" type="presParOf" srcId="{7E1F6895-DF2C-4347-A034-6956F318B73D}" destId="{30E969A7-3C44-469D-AE9B-C9DFCD9F079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8316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SDC Population Outline</a:t>
          </a:r>
          <a:endParaRPr lang="en-CA" sz="1600" kern="1200" dirty="0"/>
        </a:p>
      </dsp:txBody>
      <dsp:txXfrm>
        <a:off x="1602308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4168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60020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Overview</a:t>
          </a:r>
          <a:endParaRPr lang="en-CA" sz="1900" kern="1200" dirty="0"/>
        </a:p>
      </dsp:txBody>
      <dsp:txXfrm>
        <a:off x="2074012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4168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60020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Observation-based</a:t>
          </a:r>
          <a:endParaRPr lang="en-CA" sz="1900" kern="1200" dirty="0"/>
        </a:p>
      </dsp:txBody>
      <dsp:txXfrm>
        <a:off x="2074012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4168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60020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FHIRPath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1807122"/>
        <a:ext cx="2412991" cy="449754"/>
      </dsp:txXfrm>
    </dsp:sp>
    <dsp:sp modelId="{2895527E-CD92-40EB-B2D9-AD3C10336918}">
      <dsp:nvSpPr>
        <dsp:cNvPr id="0" name=""/>
        <dsp:cNvSpPr/>
      </dsp:nvSpPr>
      <dsp:spPr>
        <a:xfrm>
          <a:off x="1824168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704B2-FA22-4EE3-984E-858E5EAB6DE7}">
      <dsp:nvSpPr>
        <dsp:cNvPr id="0" name=""/>
        <dsp:cNvSpPr/>
      </dsp:nvSpPr>
      <dsp:spPr>
        <a:xfrm>
          <a:off x="2060020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StructureMap</a:t>
          </a:r>
          <a:r>
            <a:rPr lang="en-US" sz="1900" kern="1200" dirty="0"/>
            <a:t>-based</a:t>
          </a:r>
          <a:endParaRPr lang="en-CA" sz="1900" kern="1200" dirty="0"/>
        </a:p>
      </dsp:txBody>
      <dsp:txXfrm>
        <a:off x="2074012" y="2404295"/>
        <a:ext cx="2412991" cy="449754"/>
      </dsp:txXfrm>
    </dsp:sp>
    <dsp:sp modelId="{632A65B1-1993-44CC-A755-975CD42DCF59}">
      <dsp:nvSpPr>
        <dsp:cNvPr id="0" name=""/>
        <dsp:cNvSpPr/>
      </dsp:nvSpPr>
      <dsp:spPr>
        <a:xfrm>
          <a:off x="1824168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03D98-AAAA-4D30-B7F6-7DD79414BBE3}">
      <dsp:nvSpPr>
        <dsp:cNvPr id="0" name=""/>
        <dsp:cNvSpPr/>
      </dsp:nvSpPr>
      <dsp:spPr>
        <a:xfrm>
          <a:off x="2060020" y="2987476"/>
          <a:ext cx="2447663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CQL</a:t>
          </a:r>
          <a:endParaRPr lang="en-CA" sz="1900" kern="1200" dirty="0"/>
        </a:p>
      </dsp:txBody>
      <dsp:txXfrm>
        <a:off x="2074012" y="3001468"/>
        <a:ext cx="2419679" cy="449754"/>
      </dsp:txXfrm>
    </dsp:sp>
    <dsp:sp modelId="{8E1030CD-02DB-4F6F-A18F-7AF9D8830B11}">
      <dsp:nvSpPr>
        <dsp:cNvPr id="0" name=""/>
        <dsp:cNvSpPr/>
      </dsp:nvSpPr>
      <dsp:spPr>
        <a:xfrm>
          <a:off x="1824168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60020" y="3584649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 Exercises</a:t>
          </a:r>
          <a:endParaRPr lang="en-CA" sz="1900" kern="1200" dirty="0"/>
        </a:p>
      </dsp:txBody>
      <dsp:txXfrm>
        <a:off x="2074012" y="3598641"/>
        <a:ext cx="2412991" cy="449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2/17/2025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2/17/2025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56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coded, scanned faxes, not </a:t>
            </a:r>
            <a:r>
              <a:rPr lang="en-US" dirty="0" err="1"/>
              <a:t>queriable</a:t>
            </a:r>
            <a:endParaRPr lang="en-US" dirty="0"/>
          </a:p>
          <a:p>
            <a:r>
              <a:rPr lang="en-CA" dirty="0"/>
              <a:t>Inconsistent within a system or across systems</a:t>
            </a:r>
          </a:p>
          <a:p>
            <a:r>
              <a:rPr lang="en-CA" dirty="0"/>
              <a:t>Different data types, different code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55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F483F-479B-B6CA-72AD-7C10D0831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04F2F-728C-0BE9-F3AC-769A3D840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52562-70E5-F729-2FD9-5E24437E5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Need to take care with DataElements as this is changing in R4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503F-8F8B-3387-4ADC-99135DB71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7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1AA8-F05F-F1BA-19BC-907B7CE5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D3D4C-4DE6-B813-55AD-D1412B38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A9170-2856-6511-E51D-5147AC14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E0743-19D5-1C6F-563C-459E3C040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8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F7B2-02B0-7ED7-39E5-E25AA105C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7EE69-AA5C-0C8B-63B3-A9B5A7E7F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CA4BF-5EA5-17F8-AA0D-51E139285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4889B-10B8-5942-10CB-AEC3ACDC1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6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924A9-489C-28B6-8CEC-63874869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10857-E0C5-D1A7-9257-08BCF8B25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B67A9-D0A3-9877-FE4B-891058161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33791-12A2-E292-AEAE-A86D21BA4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1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53CB4-7E5E-3EA8-EACE-29EDFCD2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40C82-A688-49DD-0892-AD890CB52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ECFBA6-C44B-B4F9-9717-F5B72CAE1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C857-B333-40BD-5530-52A99129D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75E3256-602A-9944-B375-6EBB43B9189F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9596E6-F01C-EB43-AA68-142474A8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5341B44-179A-4F47-AA97-AB95A29955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497928"/>
            <a:ext cx="4098472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216E6ED0-8732-B942-88F9-219B1803ED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58941" y="1497807"/>
            <a:ext cx="3656409" cy="3169444"/>
          </a:xfrm>
          <a:prstGeom prst="rect">
            <a:avLst/>
          </a:prstGeom>
        </p:spPr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96A1AE-60A2-954D-93F9-C65349291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69485B-D6D3-B946-B615-3E58FA9B176C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5BD69-57D5-1D91-28BB-D3DE8C9357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46816-B4B0-C077-A4E6-D2FC3C3B3DF2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34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64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stly White single p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EFF973-2C06-D542-8981-F37E7CDEC096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34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9A428-E265-304B-A132-D1DD107070AE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EF625-8115-6343-AAB2-B14EA683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998AB6-3D8D-0D43-85C3-D940C24B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9E760-4062-2745-A3F6-2D1C5C712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0F5E62-64C0-2E4C-9F72-04EAF024CF30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005699-151B-144F-B548-29C2BF77C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34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08024E-4361-1144-A38B-B52CE109A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320EB9-8144-DE4C-8FF8-4C8858A070D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A410F-6254-3D47-8947-C8872551A9E9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E29EF-C41F-E731-E0E3-D32489513F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8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92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EA17-2754-44B0-A863-18EF0956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B1A6-717F-4637-830A-B6DB9AD2D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CCE6-BDB8-4D28-A17C-E36651DD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5C2-806B-4997-8C0A-E780F2B14CC7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4F2A9-B910-41CD-911A-245BEA27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A4569-2F20-486D-8F78-C9DDBACC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39F9-1A4D-4CBA-92D7-C7A88A035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- Photo Lar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7">
            <a:extLst>
              <a:ext uri="{FF2B5EF4-FFF2-40B4-BE49-F238E27FC236}">
                <a16:creationId xmlns:a16="http://schemas.microsoft.com/office/drawing/2014/main" id="{D350924A-494F-9580-8CE1-82EE38F3F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075" y="4578144"/>
            <a:ext cx="4057650" cy="233013"/>
          </a:xfrm>
        </p:spPr>
        <p:txBody>
          <a:bodyPr wrap="square" anchor="t">
            <a:spAutoFit/>
          </a:bodyPr>
          <a:lstStyle>
            <a:lvl1pPr marL="0" indent="0">
              <a:buNone/>
              <a:defRPr sz="15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>
              <a:lnSpc>
                <a:spcPts val="1979"/>
              </a:lnSpc>
              <a:spcAft>
                <a:spcPts val="600"/>
              </a:spcAft>
            </a:pPr>
            <a:r>
              <a:rPr lang="en-US" altLang="en-US" sz="1200" u="none" dirty="0">
                <a:latin typeface="Calibri"/>
                <a:ea typeface="MS PGothic"/>
                <a:cs typeface="Calibri"/>
              </a:rPr>
              <a:t>Presenter Name  </a:t>
            </a:r>
            <a:r>
              <a:rPr lang="en-US" altLang="en-US" sz="1200" u="none" dirty="0">
                <a:solidFill>
                  <a:srgbClr val="047BC1"/>
                </a:solidFill>
                <a:latin typeface="Calibri"/>
                <a:ea typeface="MS PGothic"/>
                <a:cs typeface="Calibri"/>
              </a:rPr>
              <a:t>|</a:t>
            </a:r>
            <a:r>
              <a:rPr lang="en-US" altLang="en-US" sz="1200" u="none" dirty="0">
                <a:latin typeface="Calibri"/>
                <a:ea typeface="MS PGothic"/>
                <a:cs typeface="Calibri"/>
              </a:rPr>
              <a:t>  Date</a:t>
            </a:r>
            <a:endParaRPr lang="en-CA" altLang="en-US" sz="1200" u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9A66CD2C-C71C-36A5-5711-07E673238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075" y="2756496"/>
            <a:ext cx="4057650" cy="609398"/>
          </a:xfrm>
        </p:spPr>
        <p:txBody>
          <a:bodyPr wrap="square" anchor="t">
            <a:spAutoFit/>
          </a:bodyPr>
          <a:lstStyle>
            <a:lvl1pPr marL="0" indent="0">
              <a:spcAft>
                <a:spcPts val="0"/>
              </a:spcAft>
              <a:buNone/>
              <a:defRPr sz="2250">
                <a:latin typeface="+mj-lt"/>
              </a:defRPr>
            </a:lvl1pPr>
            <a:lvl2pPr>
              <a:defRPr sz="2250">
                <a:latin typeface="+mj-lt"/>
              </a:defRPr>
            </a:lvl2pPr>
            <a:lvl3pPr>
              <a:defRPr sz="2250">
                <a:latin typeface="+mj-lt"/>
              </a:defRPr>
            </a:lvl3pPr>
            <a:lvl4pPr>
              <a:defRPr sz="2250">
                <a:latin typeface="+mj-lt"/>
              </a:defRPr>
            </a:lvl4pPr>
            <a:lvl5pPr>
              <a:defRPr sz="2250">
                <a:latin typeface="+mj-lt"/>
              </a:defRPr>
            </a:lvl5pPr>
          </a:lstStyle>
          <a:p>
            <a:pPr>
              <a:lnSpc>
                <a:spcPct val="88000"/>
              </a:lnSpc>
            </a:pPr>
            <a: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Subheading goes here</a:t>
            </a:r>
            <a:b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</a:br>
            <a:r>
              <a:rPr lang="en-US" sz="2250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Calibri 30 pt.</a:t>
            </a:r>
            <a:endParaRPr lang="en-US" sz="2250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5B5AC9A-8274-BF47-BC66-46041274E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075" y="1593411"/>
            <a:ext cx="4383157" cy="853167"/>
          </a:xfrm>
        </p:spPr>
        <p:txBody>
          <a:bodyPr wrap="square" anchor="b">
            <a:spAutoFit/>
          </a:bodyPr>
          <a:lstStyle>
            <a:lvl1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3150" b="1"/>
            </a:lvl1pPr>
            <a:lvl2pPr marL="342900" indent="0">
              <a:lnSpc>
                <a:spcPct val="88000"/>
              </a:lnSpc>
              <a:buNone/>
              <a:defRPr sz="3150" b="1"/>
            </a:lvl2pPr>
            <a:lvl3pPr marL="685800" indent="0">
              <a:lnSpc>
                <a:spcPct val="88000"/>
              </a:lnSpc>
              <a:buNone/>
              <a:defRPr sz="3150" b="1"/>
            </a:lvl3pPr>
            <a:lvl4pPr marL="1028700" indent="0">
              <a:lnSpc>
                <a:spcPct val="88000"/>
              </a:lnSpc>
              <a:buNone/>
              <a:defRPr sz="3150" b="1"/>
            </a:lvl4pPr>
            <a:lvl5pPr marL="1371600" indent="0">
              <a:lnSpc>
                <a:spcPct val="88000"/>
              </a:lnSpc>
              <a:buNone/>
              <a:defRPr sz="3150" b="1"/>
            </a:lvl5pPr>
          </a:lstStyle>
          <a:p>
            <a:pPr>
              <a:lnSpc>
                <a:spcPct val="88000"/>
              </a:lnSpc>
              <a:spcAft>
                <a:spcPts val="600"/>
              </a:spcAft>
            </a:pPr>
            <a:r>
              <a:rPr lang="en-US" sz="3150" b="1" u="none" dirty="0">
                <a:latin typeface="Calibri"/>
                <a:ea typeface="MS PGothic"/>
                <a:cs typeface="Calibri"/>
              </a:rPr>
              <a:t>Presentation Title. </a:t>
            </a:r>
            <a:br>
              <a:rPr lang="en-US" sz="3150" b="1" u="none" dirty="0">
                <a:latin typeface="Calibri"/>
                <a:ea typeface="MS PGothic"/>
                <a:cs typeface="Calibri"/>
              </a:rPr>
            </a:br>
            <a:r>
              <a:rPr lang="en-US" sz="3150" b="1" u="none" dirty="0">
                <a:latin typeface="Calibri"/>
                <a:ea typeface="MS PGothic"/>
                <a:cs typeface="Calibri"/>
              </a:rPr>
              <a:t>Can be 2-3 lines in length</a:t>
            </a:r>
            <a:endParaRPr lang="en-US" sz="3150" b="1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16EFD-F646-3881-9E4C-0455F945B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C92F6B-E831-308F-C985-13BDB8D63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5E3E3-D409-BCAE-B326-682ADC262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141722" y="4160771"/>
            <a:ext cx="2002278" cy="9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  <p:sldLayoutId id="2147483701" r:id="rId13"/>
    <p:sldLayoutId id="2147483702" r:id="rId14"/>
    <p:sldLayoutId id="2147483704" r:id="rId15"/>
    <p:sldLayoutId id="2147483706" r:id="rId16"/>
    <p:sldLayoutId id="2147483707" r:id="rId17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sticinehouse.com/how-to-build-pier-shed-found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vgsilh.com/image/97849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en/graph-pie-chart-business-finance-96301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edia.org/handwriting/c/challenge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populate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24-10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builder.nlm.nih.gov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.fhir.org/ig/HL7/sdc/Questionnaire-questionnaire-sdc-test-fhirpath-prepop-candexpr.json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s-thank-you-message-grateful-1314887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fhirpath-lab.com/Questionnaire/tester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StructureDefinition-sdc-questionnaire-sourceQuerie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sdc/StructureMap-QuestionnairePopulationTransform.html" TargetMode="External"/><Relationship Id="rId2" Type="http://schemas.openxmlformats.org/officeDocument/2006/relationships/hyperlink" Target="https://build.fhir.org/ig/HL7/sdc/Questionnaire-questionnaire-sdc-test-fhirpath-prepop-source-query.json.html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heck-mark-check-box-green-mark-303498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cqframework/cqf-us/Library-MNACInitialExpressions.html" TargetMode="External"/><Relationship Id="rId2" Type="http://schemas.openxmlformats.org/officeDocument/2006/relationships/hyperlink" Target="https://build.fhir.org/ig/cqframework/cqf-us/Questionnaire-MNACQuestionnaire.json.html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v/sdc" TargetMode="External"/><Relationship Id="rId7" Type="http://schemas.openxmlformats.org/officeDocument/2006/relationships/image" Target="../media/image27.png"/><Relationship Id="rId2" Type="http://schemas.openxmlformats.org/officeDocument/2006/relationships/hyperlink" Target="mailto:lloyd@dogwoodhealthconsulting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://chat.fhir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arget-dart-aim-success-goal-1414775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editor/6698208975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55B74-6F49-9F22-9178-DE37CD82D0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075" y="460316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Lloyd McKenzie | February 2025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5F639-6FEA-A56A-8782-FB04C81D8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075" y="275649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Population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F09CA-AAA3-4BE6-D1C9-77D304F05A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75" y="2263771"/>
            <a:ext cx="4383157" cy="182807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Structured Data Capture (SDC)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7EB45-C247-3B54-4921-3BF1D56F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80" y="4601608"/>
            <a:ext cx="1304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6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3D5A-DD71-490D-BB66-F1E6948D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Population pre-requisites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D71FC-8C6C-4E9B-9EB6-73FEE77D9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800" dirty="0"/>
              <a:t>Requires:</a:t>
            </a:r>
          </a:p>
          <a:p>
            <a:pPr lvl="1"/>
            <a:r>
              <a:rPr lang="en-AU" sz="2400" dirty="0"/>
              <a:t>context/source (FHIR)</a:t>
            </a:r>
          </a:p>
          <a:p>
            <a:pPr lvl="2"/>
            <a:r>
              <a:rPr lang="en-AU" sz="2400" dirty="0"/>
              <a:t>Consistent profiles</a:t>
            </a:r>
          </a:p>
          <a:p>
            <a:pPr lvl="1"/>
            <a:r>
              <a:rPr lang="en-AU" sz="2400" dirty="0"/>
              <a:t>mapping</a:t>
            </a:r>
          </a:p>
          <a:p>
            <a:pPr lvl="1"/>
            <a:r>
              <a:rPr lang="en-AU" sz="2400" dirty="0"/>
              <a:t>processing engine</a:t>
            </a:r>
          </a:p>
          <a:p>
            <a:pPr lvl="1"/>
            <a:r>
              <a:rPr lang="en-AU" sz="2400" dirty="0"/>
              <a:t>Knowledge of source structures</a:t>
            </a:r>
            <a:br>
              <a:rPr lang="en-AU" sz="2400" dirty="0"/>
            </a:br>
            <a:r>
              <a:rPr lang="en-AU" sz="2400" dirty="0"/>
              <a:t>(particularly profiled scope)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02741-9B1F-457C-8F7B-50FD721D38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pic>
        <p:nvPicPr>
          <p:cNvPr id="6" name="Picture 5" descr="Several concrete pillars in the dirt&#10;&#10;Description automatically generated">
            <a:extLst>
              <a:ext uri="{FF2B5EF4-FFF2-40B4-BE49-F238E27FC236}">
                <a16:creationId xmlns:a16="http://schemas.microsoft.com/office/drawing/2014/main" id="{6477A4E5-78B3-704F-5752-F7DC0FEEF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51726" y="1543574"/>
            <a:ext cx="3391519" cy="18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2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BF77-B34D-7E6E-0CBE-CD7CD9FE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modes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680F-5070-5A8E-5C21-C0FCB4C9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006681" cy="1411057"/>
          </a:xfrm>
        </p:spPr>
        <p:txBody>
          <a:bodyPr/>
          <a:lstStyle/>
          <a:p>
            <a:r>
              <a:rPr lang="en-US" dirty="0"/>
              <a:t>Full population</a:t>
            </a:r>
          </a:p>
          <a:p>
            <a:r>
              <a:rPr lang="en-US" dirty="0"/>
              <a:t>Choice selection</a:t>
            </a:r>
          </a:p>
          <a:p>
            <a:r>
              <a:rPr lang="en-US" dirty="0"/>
              <a:t>Answer context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92ABF-0B8F-2C38-C429-2102FFCA22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F815E-4582-BC8F-B28D-22DB3C3DA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F174F-AB32-1F49-DCD2-E73A7C03F414}"/>
              </a:ext>
            </a:extLst>
          </p:cNvPr>
          <p:cNvGrpSpPr/>
          <p:nvPr/>
        </p:nvGrpSpPr>
        <p:grpSpPr>
          <a:xfrm>
            <a:off x="4569056" y="249478"/>
            <a:ext cx="3330430" cy="923330"/>
            <a:chOff x="4194495" y="1526796"/>
            <a:chExt cx="3330430" cy="923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ECB95E-5C19-C905-3A89-404855D8555C}"/>
                </a:ext>
              </a:extLst>
            </p:cNvPr>
            <p:cNvSpPr txBox="1"/>
            <p:nvPr/>
          </p:nvSpPr>
          <p:spPr>
            <a:xfrm>
              <a:off x="4194495" y="1526796"/>
              <a:ext cx="3330430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First name: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Lloyd</a:t>
              </a:r>
            </a:p>
            <a:p>
              <a:r>
                <a:rPr lang="en-US" dirty="0"/>
                <a:t>2. Last name: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McKenzie</a:t>
              </a:r>
            </a:p>
            <a:p>
              <a:r>
                <a:rPr lang="en-US" dirty="0"/>
                <a:t>3. Gender:	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male</a:t>
              </a:r>
              <a:endParaRPr lang="en-CA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39EB0-DF3A-A118-BBFF-E51A781DFA8A}"/>
                </a:ext>
              </a:extLst>
            </p:cNvPr>
            <p:cNvSpPr/>
            <p:nvPr/>
          </p:nvSpPr>
          <p:spPr>
            <a:xfrm>
              <a:off x="6006518" y="1619074"/>
              <a:ext cx="145968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730362-F085-8C84-0011-17753B20796C}"/>
                </a:ext>
              </a:extLst>
            </p:cNvPr>
            <p:cNvSpPr/>
            <p:nvPr/>
          </p:nvSpPr>
          <p:spPr>
            <a:xfrm>
              <a:off x="6006518" y="1893114"/>
              <a:ext cx="145968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65C4B2-645D-879D-CC60-6A9FC97E4037}"/>
                </a:ext>
              </a:extLst>
            </p:cNvPr>
            <p:cNvSpPr/>
            <p:nvPr/>
          </p:nvSpPr>
          <p:spPr>
            <a:xfrm>
              <a:off x="6006518" y="2175543"/>
              <a:ext cx="880844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6B5820-799B-BB8E-5104-2CACF7E14B27}"/>
              </a:ext>
            </a:extLst>
          </p:cNvPr>
          <p:cNvGrpSpPr/>
          <p:nvPr/>
        </p:nvGrpSpPr>
        <p:grpSpPr>
          <a:xfrm>
            <a:off x="4572000" y="1287458"/>
            <a:ext cx="4169328" cy="2335215"/>
            <a:chOff x="4572000" y="1245513"/>
            <a:chExt cx="4169328" cy="23352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836F30-7956-A64C-808F-A09A0F0F0F26}"/>
                </a:ext>
              </a:extLst>
            </p:cNvPr>
            <p:cNvSpPr/>
            <p:nvPr/>
          </p:nvSpPr>
          <p:spPr>
            <a:xfrm>
              <a:off x="6417579" y="1971413"/>
              <a:ext cx="2223082" cy="1173390"/>
            </a:xfrm>
            <a:prstGeom prst="rect">
              <a:avLst/>
            </a:prstGeom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600" dirty="0"/>
                <a:t>Current meds: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Amlodipine besylate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Atorvastatin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Hydrocortisone cream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Loratadine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C44EFD-05BA-A4BF-99B4-3A802FE604A0}"/>
                </a:ext>
              </a:extLst>
            </p:cNvPr>
            <p:cNvSpPr/>
            <p:nvPr/>
          </p:nvSpPr>
          <p:spPr>
            <a:xfrm>
              <a:off x="6417579" y="2247030"/>
              <a:ext cx="2223081" cy="1115736"/>
            </a:xfrm>
            <a:prstGeom prst="rect">
              <a:avLst/>
            </a:prstGeom>
            <a:solidFill>
              <a:srgbClr val="99CCFF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4A9776-0F5C-E769-3698-326A3EFCE2A7}"/>
                </a:ext>
              </a:extLst>
            </p:cNvPr>
            <p:cNvSpPr/>
            <p:nvPr/>
          </p:nvSpPr>
          <p:spPr>
            <a:xfrm>
              <a:off x="4652890" y="1324879"/>
              <a:ext cx="3606727" cy="22558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24. Please list potentially relevant concomitant medications:</a:t>
              </a:r>
            </a:p>
            <a:p>
              <a:pPr defTabSz="382588"/>
              <a:endParaRPr lang="en-US" sz="1600" u="sng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Atorvastatin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Tylenol		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				</a:t>
              </a:r>
            </a:p>
            <a:p>
              <a:pPr defTabSz="382588"/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				</a:t>
              </a:r>
            </a:p>
            <a:p>
              <a:endParaRPr lang="en-C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F094D6-3589-ACBC-3E7F-973B206B205D}"/>
                </a:ext>
              </a:extLst>
            </p:cNvPr>
            <p:cNvSpPr/>
            <p:nvPr/>
          </p:nvSpPr>
          <p:spPr>
            <a:xfrm>
              <a:off x="4725447" y="2029066"/>
              <a:ext cx="1551963" cy="1333699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84F159-6A21-BCF0-B263-D276DA1DF896}"/>
                </a:ext>
              </a:extLst>
            </p:cNvPr>
            <p:cNvSpPr/>
            <p:nvPr/>
          </p:nvSpPr>
          <p:spPr>
            <a:xfrm>
              <a:off x="4572000" y="1245513"/>
              <a:ext cx="4169328" cy="2193974"/>
            </a:xfrm>
            <a:prstGeom prst="rect">
              <a:avLst/>
            </a:prstGeom>
            <a:noFill/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ln w="952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BF5EFE-3196-FB23-9A25-5E826F246067}"/>
              </a:ext>
            </a:extLst>
          </p:cNvPr>
          <p:cNvGrpSpPr/>
          <p:nvPr/>
        </p:nvGrpSpPr>
        <p:grpSpPr>
          <a:xfrm>
            <a:off x="4569056" y="3595314"/>
            <a:ext cx="4172272" cy="1077218"/>
            <a:chOff x="4194495" y="1526796"/>
            <a:chExt cx="4172272" cy="10772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030E9B-2828-B4AC-34E1-551EE74737D2}"/>
                </a:ext>
              </a:extLst>
            </p:cNvPr>
            <p:cNvSpPr txBox="1"/>
            <p:nvPr/>
          </p:nvSpPr>
          <p:spPr>
            <a:xfrm>
              <a:off x="4194495" y="1526796"/>
              <a:ext cx="4172272" cy="1077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37. Has the patient had similar procedures in the past?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Click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to see list of past procedures</a:t>
              </a:r>
              <a:endParaRPr lang="en-CA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8F7DA06-5B4D-958C-F657-3C4C838B052E}"/>
                </a:ext>
              </a:extLst>
            </p:cNvPr>
            <p:cNvSpPr/>
            <p:nvPr/>
          </p:nvSpPr>
          <p:spPr>
            <a:xfrm>
              <a:off x="6795083" y="1883960"/>
              <a:ext cx="502743" cy="209725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2459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03CB-BDD7-1081-C3B5-44827071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1EB69-A420-CF35-1F80-85BE25BA6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25C1E-64EF-BECA-D12F-64E7951909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801F8-8153-A1E8-ED8C-FD50D7E0DD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6E57884-8788-19E6-5544-1A0BE69A4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93758" y="696286"/>
            <a:ext cx="3215977" cy="34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2D3A-8516-A4E4-7132-FD31A9795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F1C4-7AF0-9E83-E324-60263007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CC07-153F-1EAD-F5EC-E8CC6D1066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b="1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6A7F2-883D-7F9F-BC3E-86EB2CB4BD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70039-578C-2FF3-C6DC-3D965FA631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AFB45-330D-E5B0-7C47-E7A4806D0095}"/>
              </a:ext>
            </a:extLst>
          </p:cNvPr>
          <p:cNvSpPr txBox="1"/>
          <p:nvPr/>
        </p:nvSpPr>
        <p:spPr>
          <a:xfrm>
            <a:off x="4728447" y="1357310"/>
            <a:ext cx="3801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with all population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take longer before form is available to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issues 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leverage answers to questions as part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3035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52-864B-4504-8EFB-3319C1123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E788-234C-A237-FCA2-581155CC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6CA86-227A-B180-D4F0-32ABF61FC5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b="1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3236E-4630-19DA-C87C-788B1CADE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DCA8A-4A6A-DDE4-20BF-7A688A0D1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502E7-BCFD-4475-3340-CF719E6249B4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use </a:t>
            </a:r>
            <a:r>
              <a:rPr lang="en-US" dirty="0" err="1"/>
              <a:t>StructureMap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to initial form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issues 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leverage answers to questions as part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approach that works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234412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60BD-8849-3BB7-9C26-4683FD6F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EF35-E847-4C1A-177A-FDE51D37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FA680-B2FE-0CED-54B1-6A1F4F60B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638856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b="1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FD063-93FA-962A-DC2E-4926E8F410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8127E-B0F0-2F0B-E619-2EC259166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DF854-6B8C-B626-18DC-E73C39B555A9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population only, but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data access beyond context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Provides a FHIR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386492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4DED9-A9CE-036F-8C41-1E1AD3A2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5F13-C168-6FD9-9ACE-A54A1123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E4E3D-8DCC-C28E-AF53-7EFBA06EB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b="1" dirty="0"/>
              <a:t>Remote - $</a:t>
            </a:r>
            <a:r>
              <a:rPr lang="en-US" b="1" dirty="0" err="1"/>
              <a:t>populateHtml</a:t>
            </a:r>
            <a:endParaRPr lang="en-US" b="1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7B36D-BEDA-4437-F5A4-5D8A5C5E9D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86FB4-1411-7CF7-787C-30A90A889A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40D75-D934-66FF-3466-A467D168FC98}"/>
              </a:ext>
            </a:extLst>
          </p:cNvPr>
          <p:cNvSpPr txBox="1"/>
          <p:nvPr/>
        </p:nvSpPr>
        <p:spPr>
          <a:xfrm>
            <a:off x="4728447" y="1357310"/>
            <a:ext cx="3801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population only, but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with choice selection/answer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must support HTML forms (and trust active content)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228636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A6FF-AFCB-E599-C3C0-66857824D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991D-2E91-BB5A-57A7-18B5613C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CD2D1-707F-461D-B38D-49984BE495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b="1" dirty="0"/>
              <a:t>Remote - $</a:t>
            </a:r>
            <a:r>
              <a:rPr lang="en-US" b="1" dirty="0" err="1"/>
              <a:t>populateLink</a:t>
            </a:r>
            <a:endParaRPr lang="en-US" b="1" dirty="0"/>
          </a:p>
          <a:p>
            <a:endParaRPr lang="en-CA" dirty="0"/>
          </a:p>
          <a:p>
            <a:r>
              <a:rPr lang="en-CA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DC4FD-7A4D-C1D0-BF7B-27812EAF3C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F7685-3743-CDCC-4399-40CCFDDB43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01128-FF1B-79FD-1406-718817847383}"/>
              </a:ext>
            </a:extLst>
          </p:cNvPr>
          <p:cNvSpPr txBox="1"/>
          <p:nvPr/>
        </p:nvSpPr>
        <p:spPr>
          <a:xfrm>
            <a:off x="4728447" y="1357310"/>
            <a:ext cx="3801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any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(that server supports)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theory can do continuous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pass token to allow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work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 QuestionnaireResponse</a:t>
            </a:r>
          </a:p>
        </p:txBody>
      </p:sp>
    </p:spTree>
    <p:extLst>
      <p:ext uri="{BB962C8B-B14F-4D97-AF65-F5344CB8AC3E}">
        <p14:creationId xmlns:p14="http://schemas.microsoft.com/office/powerpoint/2010/main" val="3343131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73880-474D-EDE8-2952-E976B7D8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7EA0-1E38-61EF-BFC2-A38BA7D6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workflows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35CCE-8E68-CFF7-B06B-C67BA4D07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801189" cy="3098780"/>
          </a:xfrm>
        </p:spPr>
        <p:txBody>
          <a:bodyPr/>
          <a:lstStyle/>
          <a:p>
            <a:r>
              <a:rPr lang="en-US" dirty="0"/>
              <a:t>Local – initial only</a:t>
            </a:r>
          </a:p>
          <a:p>
            <a:r>
              <a:rPr lang="en-US" dirty="0"/>
              <a:t>Local – continuous</a:t>
            </a:r>
          </a:p>
          <a:p>
            <a:r>
              <a:rPr lang="en-US" dirty="0"/>
              <a:t>Remote - $populate</a:t>
            </a:r>
          </a:p>
          <a:p>
            <a:r>
              <a:rPr lang="en-US" dirty="0"/>
              <a:t>Remote - $</a:t>
            </a:r>
            <a:r>
              <a:rPr lang="en-US" dirty="0" err="1"/>
              <a:t>populateHtml</a:t>
            </a:r>
            <a:endParaRPr lang="en-US" dirty="0"/>
          </a:p>
          <a:p>
            <a:r>
              <a:rPr lang="en-US" dirty="0"/>
              <a:t>Remote - $</a:t>
            </a:r>
            <a:r>
              <a:rPr lang="en-US" dirty="0" err="1"/>
              <a:t>populateLink</a:t>
            </a:r>
            <a:endParaRPr lang="en-US" dirty="0"/>
          </a:p>
          <a:p>
            <a:endParaRPr lang="en-CA" dirty="0"/>
          </a:p>
          <a:p>
            <a:r>
              <a:rPr lang="en-CA" b="1" dirty="0"/>
              <a:t>Re-population?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587EB-F567-355D-E7E7-6FEDAAF5B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52EE5-CBEE-F787-3CFC-7F5898510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961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9287-A69C-3756-191F-CD7BAA05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data challenges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67E8E-2BFE-8581-66AC-AAE9A548BE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may not be discoverable</a:t>
            </a:r>
          </a:p>
          <a:p>
            <a:r>
              <a:rPr lang="en-US" dirty="0"/>
              <a:t>Data may be inconsistent</a:t>
            </a:r>
          </a:p>
          <a:p>
            <a:r>
              <a:rPr lang="en-US" dirty="0"/>
              <a:t>Data may not map easily to answer syntax</a:t>
            </a:r>
          </a:p>
          <a:p>
            <a:r>
              <a:rPr lang="en-US" dirty="0"/>
              <a:t>Data may change before submission</a:t>
            </a:r>
          </a:p>
          <a:p>
            <a:r>
              <a:rPr lang="en-US" dirty="0"/>
              <a:t>Data may be wrong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2FA46-5A6E-326C-68D2-8532E1D26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97271-CAC8-CE88-DCC2-FC83F0806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pic>
        <p:nvPicPr>
          <p:cNvPr id="7" name="Picture 6" descr="A magnifying glass over a pie chart&#10;&#10;Description automatically generated">
            <a:extLst>
              <a:ext uri="{FF2B5EF4-FFF2-40B4-BE49-F238E27FC236}">
                <a16:creationId xmlns:a16="http://schemas.microsoft.com/office/drawing/2014/main" id="{AADC560A-829D-6A39-EA1A-39D354944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9356" y="2571750"/>
            <a:ext cx="3013889" cy="2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5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Dogwood Health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FHIR-Infrastructure, past chair FHIR Management Group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Lead for both the ONC and international FHIR SDC projects</a:t>
            </a:r>
          </a:p>
          <a:p>
            <a:pPr lvl="1"/>
            <a:r>
              <a:rPr lang="en-US" dirty="0">
                <a:hlinkClick r:id="rId2"/>
              </a:rPr>
              <a:t>lloyd@dogwoodhealthconsulting.com</a:t>
            </a: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0644F3-3431-87C4-7E35-AD94814F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99447" y="350612"/>
            <a:ext cx="2417342" cy="1611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F8BC2-3696-38DF-8929-E50B5EA7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population challenges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A186E-92C4-2118-2B81-783BB4208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 filler needs data access – to everything?</a:t>
            </a:r>
          </a:p>
          <a:p>
            <a:r>
              <a:rPr lang="en-US" dirty="0"/>
              <a:t>Query load is potentially high</a:t>
            </a:r>
          </a:p>
          <a:p>
            <a:r>
              <a:rPr lang="en-US" dirty="0"/>
              <a:t>Possible lag in rendering form for entry</a:t>
            </a:r>
          </a:p>
          <a:p>
            <a:r>
              <a:rPr lang="en-US" dirty="0"/>
              <a:t>Maintaining population logic may be a lot of work</a:t>
            </a:r>
          </a:p>
          <a:p>
            <a:r>
              <a:rPr lang="en-US" dirty="0"/>
              <a:t>Queries should ideally filter to only what’s needed, but supported search params may not work well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BD3B4-EF48-D113-05CB-D78DB9F5AF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553B-1189-0E40-D413-1F0CE85038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6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28AD-6DD6-2170-BA94-3B787D72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F0C60-B5D1-0726-B207-FC92C0FA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Population doesn’t have to be patient-centric</a:t>
            </a:r>
          </a:p>
          <a:p>
            <a:r>
              <a:rPr lang="en-US" sz="1800" dirty="0"/>
              <a:t>Population can come from sources other than REST – e.g. IPS</a:t>
            </a:r>
          </a:p>
          <a:p>
            <a:r>
              <a:rPr lang="en-US" sz="1800" dirty="0"/>
              <a:t>Subject can change within the Questionnaire</a:t>
            </a:r>
          </a:p>
          <a:p>
            <a:r>
              <a:rPr lang="en-US" sz="1800" dirty="0"/>
              <a:t>Population </a:t>
            </a:r>
            <a:r>
              <a:rPr lang="en-US" sz="1800" b="1" dirty="0"/>
              <a:t>does</a:t>
            </a:r>
            <a:r>
              <a:rPr lang="en-US" sz="1800" dirty="0"/>
              <a:t> require a context of some sort</a:t>
            </a:r>
          </a:p>
          <a:p>
            <a:r>
              <a:rPr lang="en-US" sz="1800" dirty="0"/>
              <a:t>Sometimes you don’t want to populate even if there’s existing data</a:t>
            </a:r>
          </a:p>
          <a:p>
            <a:r>
              <a:rPr lang="en-US" sz="1800" dirty="0"/>
              <a:t>For initial population, it may make sense to populate elements that aren’t yet enabled</a:t>
            </a:r>
          </a:p>
          <a:p>
            <a:r>
              <a:rPr lang="en-US" sz="1800" dirty="0"/>
              <a:t>Use caution with populating read-only or hidden elements</a:t>
            </a:r>
          </a:p>
          <a:p>
            <a:r>
              <a:rPr lang="en-US" sz="1800" dirty="0"/>
              <a:t>Not all form fillers will support the same capabilities</a:t>
            </a:r>
            <a:endParaRPr lang="en-CA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C8022-9DA9-F199-67B9-CBE9C3B8DB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EA0DD-181B-FDAB-1C16-90C6820AF6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3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4363-E7B8-0F54-58A6-5824539C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population metadata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CB755-054A-FFE9-8246-DD37F3037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Those who author the questions may not be best to add population metadata</a:t>
            </a:r>
          </a:p>
          <a:p>
            <a:pPr lvl="1"/>
            <a:r>
              <a:rPr lang="en-US" dirty="0"/>
              <a:t>Look at ‘form derivation’ to allow injecting metadata in a downstream step</a:t>
            </a:r>
          </a:p>
          <a:p>
            <a:pPr lvl="1"/>
            <a:r>
              <a:rPr lang="en-US" dirty="0"/>
              <a:t>See Derived &amp; Modular forms module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221AE-BB75-6268-6940-9CF7B6FB16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69060-96B8-5936-7590-2C565C22C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5190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3D5A-DD71-490D-BB66-F1E6948D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Current population options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DB3B7-74EF-A58E-10A0-EFCE0B3691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6716" y="1357310"/>
            <a:ext cx="4816529" cy="3098780"/>
          </a:xfrm>
        </p:spPr>
        <p:txBody>
          <a:bodyPr/>
          <a:lstStyle/>
          <a:p>
            <a:r>
              <a:rPr lang="en-US" dirty="0"/>
              <a:t>Or combination there-of</a:t>
            </a:r>
          </a:p>
          <a:p>
            <a:pPr lvl="1"/>
            <a:r>
              <a:rPr lang="en-US" dirty="0"/>
              <a:t>Can’t combine </a:t>
            </a:r>
            <a:r>
              <a:rPr lang="en-US" dirty="0" err="1"/>
              <a:t>StructureMap</a:t>
            </a:r>
            <a:r>
              <a:rPr lang="en-US" dirty="0"/>
              <a:t>-based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59860-0399-4E76-9C7A-BF7815E32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DF5CB-127A-7FD6-3D8A-CCAEA8E0BDE4}"/>
              </a:ext>
            </a:extLst>
          </p:cNvPr>
          <p:cNvGrpSpPr/>
          <p:nvPr/>
        </p:nvGrpSpPr>
        <p:grpSpPr>
          <a:xfrm>
            <a:off x="614362" y="1357310"/>
            <a:ext cx="2440975" cy="2269256"/>
            <a:chOff x="3351512" y="1437122"/>
            <a:chExt cx="2440975" cy="22692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9AF622-7602-537A-ABFD-B9DD2354B17A}"/>
                </a:ext>
              </a:extLst>
            </p:cNvPr>
            <p:cNvGrpSpPr/>
            <p:nvPr/>
          </p:nvGrpSpPr>
          <p:grpSpPr>
            <a:xfrm>
              <a:off x="3351512" y="1437122"/>
              <a:ext cx="2440975" cy="477738"/>
              <a:chOff x="2063364" y="1195958"/>
              <a:chExt cx="2440975" cy="47773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C327EE3-9D65-EDC2-6E2E-0AC72BF62CE4}"/>
                  </a:ext>
                </a:extLst>
              </p:cNvPr>
              <p:cNvSpPr/>
              <p:nvPr/>
            </p:nvSpPr>
            <p:spPr>
              <a:xfrm>
                <a:off x="2063364" y="1195958"/>
                <a:ext cx="2440975" cy="4777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Rectangle: Rounded Corners 4">
                <a:extLst>
                  <a:ext uri="{FF2B5EF4-FFF2-40B4-BE49-F238E27FC236}">
                    <a16:creationId xmlns:a16="http://schemas.microsoft.com/office/drawing/2014/main" id="{C87169E0-1B85-FD03-DDBD-322551D92974}"/>
                  </a:ext>
                </a:extLst>
              </p:cNvPr>
              <p:cNvSpPr txBox="1"/>
              <p:nvPr/>
            </p:nvSpPr>
            <p:spPr>
              <a:xfrm>
                <a:off x="2077356" y="1209950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/>
                  <a:t>Observation-based</a:t>
                </a:r>
                <a:endParaRPr lang="en-CA" sz="1900" kern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DD11E4-4252-7508-CEA8-1AE5F35579FE}"/>
                </a:ext>
              </a:extLst>
            </p:cNvPr>
            <p:cNvGrpSpPr/>
            <p:nvPr/>
          </p:nvGrpSpPr>
          <p:grpSpPr>
            <a:xfrm>
              <a:off x="3351512" y="2034294"/>
              <a:ext cx="2440975" cy="477738"/>
              <a:chOff x="2063364" y="1793130"/>
              <a:chExt cx="2440975" cy="47773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538A6B5-D659-8F69-F99E-B84711359C9F}"/>
                  </a:ext>
                </a:extLst>
              </p:cNvPr>
              <p:cNvSpPr/>
              <p:nvPr/>
            </p:nvSpPr>
            <p:spPr>
              <a:xfrm>
                <a:off x="2063364" y="1793130"/>
                <a:ext cx="2440975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Rectangle: Rounded Corners 6">
                <a:extLst>
                  <a:ext uri="{FF2B5EF4-FFF2-40B4-BE49-F238E27FC236}">
                    <a16:creationId xmlns:a16="http://schemas.microsoft.com/office/drawing/2014/main" id="{9FF01E44-7139-1963-ED54-260EAFF38F55}"/>
                  </a:ext>
                </a:extLst>
              </p:cNvPr>
              <p:cNvSpPr txBox="1"/>
              <p:nvPr/>
            </p:nvSpPr>
            <p:spPr>
              <a:xfrm>
                <a:off x="2077356" y="1807122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FHIRPath</a:t>
                </a:r>
                <a:r>
                  <a:rPr lang="en-US" sz="1900" kern="1200" dirty="0"/>
                  <a:t>-based</a:t>
                </a:r>
                <a:endParaRPr lang="en-CA" sz="1900" kern="12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E310F4-7B70-39AD-8B97-44410550B712}"/>
                </a:ext>
              </a:extLst>
            </p:cNvPr>
            <p:cNvGrpSpPr/>
            <p:nvPr/>
          </p:nvGrpSpPr>
          <p:grpSpPr>
            <a:xfrm>
              <a:off x="3351512" y="2631467"/>
              <a:ext cx="2440975" cy="477738"/>
              <a:chOff x="2063364" y="2390303"/>
              <a:chExt cx="2440975" cy="477738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0888CFB-D0A5-CCAF-4916-F6D25371DEED}"/>
                  </a:ext>
                </a:extLst>
              </p:cNvPr>
              <p:cNvSpPr/>
              <p:nvPr/>
            </p:nvSpPr>
            <p:spPr>
              <a:xfrm>
                <a:off x="2063364" y="2390303"/>
                <a:ext cx="2440975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3" name="Rectangle: Rounded Corners 8">
                <a:extLst>
                  <a:ext uri="{FF2B5EF4-FFF2-40B4-BE49-F238E27FC236}">
                    <a16:creationId xmlns:a16="http://schemas.microsoft.com/office/drawing/2014/main" id="{3631C27D-659B-1A02-DF5D-014204E65915}"/>
                  </a:ext>
                </a:extLst>
              </p:cNvPr>
              <p:cNvSpPr txBox="1"/>
              <p:nvPr/>
            </p:nvSpPr>
            <p:spPr>
              <a:xfrm>
                <a:off x="2077356" y="2404295"/>
                <a:ext cx="2412991" cy="449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StructureMap</a:t>
                </a:r>
                <a:r>
                  <a:rPr lang="en-US" sz="1900" kern="1200" dirty="0"/>
                  <a:t>-based</a:t>
                </a:r>
                <a:endParaRPr lang="en-CA" sz="1900" kern="12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A6D22-3164-C6D4-27A6-A57DA351342D}"/>
                </a:ext>
              </a:extLst>
            </p:cNvPr>
            <p:cNvGrpSpPr/>
            <p:nvPr/>
          </p:nvGrpSpPr>
          <p:grpSpPr>
            <a:xfrm>
              <a:off x="3351512" y="3228640"/>
              <a:ext cx="2440975" cy="477738"/>
              <a:chOff x="2063364" y="2987476"/>
              <a:chExt cx="764381" cy="47773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6248E5F-8463-F6A6-AB22-751E4D6F4DE9}"/>
                  </a:ext>
                </a:extLst>
              </p:cNvPr>
              <p:cNvSpPr/>
              <p:nvPr/>
            </p:nvSpPr>
            <p:spPr>
              <a:xfrm>
                <a:off x="2063364" y="2987476"/>
                <a:ext cx="764381" cy="4777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48166FE-BE24-A374-C0D8-C33E2243FD41}"/>
                  </a:ext>
                </a:extLst>
              </p:cNvPr>
              <p:cNvSpPr txBox="1"/>
              <p:nvPr/>
            </p:nvSpPr>
            <p:spPr>
              <a:xfrm>
                <a:off x="2077356" y="3001468"/>
                <a:ext cx="736397" cy="449754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195" tIns="24130" rIns="36195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/>
                  <a:t>CQL</a:t>
                </a:r>
                <a:endParaRPr lang="en-CA" sz="19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72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EE80F2-E551-1FB3-B881-E4F44DEC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 the SDC Spec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97C32-2ED6-21A0-8EFE-3094FB53F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234E-1D68-C869-880B-1FA12FF1E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89918-F1F2-A968-F0B9-160212E2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85" y="909109"/>
            <a:ext cx="2172003" cy="3715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AF04C-7D1D-CD2B-AC7C-9B0F5336A348}"/>
              </a:ext>
            </a:extLst>
          </p:cNvPr>
          <p:cNvSpPr txBox="1"/>
          <p:nvPr/>
        </p:nvSpPr>
        <p:spPr>
          <a:xfrm>
            <a:off x="6233020" y="988306"/>
            <a:ext cx="217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218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391BD-3879-3D8C-68FD-4A2F72450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5D54E-7191-D448-5395-C5E47E9B52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4C006-0DCE-CE03-98A0-FFF6B64631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97091C-BEF3-FF65-F488-08D223522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45127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138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C738A-CB7E-E298-6BBE-78247EF9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1F8D-58BA-1442-767F-F23C66B3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Observation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B300-018E-20D4-E592-A5CD44877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600" dirty="0"/>
              <a:t>Low flexibility of Questionnaire structure in mapping</a:t>
            </a:r>
          </a:p>
          <a:p>
            <a:r>
              <a:rPr lang="en-AU" sz="1600" dirty="0"/>
              <a:t>Source</a:t>
            </a:r>
          </a:p>
          <a:p>
            <a:pPr lvl="1"/>
            <a:r>
              <a:rPr lang="en-AU" sz="1400" dirty="0"/>
              <a:t>Context may be provided in parameter, or SMART</a:t>
            </a:r>
          </a:p>
          <a:p>
            <a:pPr lvl="1"/>
            <a:r>
              <a:rPr lang="en-AU" sz="1400" dirty="0" err="1"/>
              <a:t>Item.code</a:t>
            </a:r>
            <a:r>
              <a:rPr lang="en-AU" sz="1400" dirty="0"/>
              <a:t> for LOINC/SNOMED/other to search</a:t>
            </a:r>
          </a:p>
          <a:p>
            <a:pPr lvl="1"/>
            <a:r>
              <a:rPr lang="en-AU" sz="1400" dirty="0"/>
              <a:t>Extension questionnaire-</a:t>
            </a:r>
            <a:r>
              <a:rPr lang="en-AU" sz="1400" dirty="0" err="1"/>
              <a:t>observationLinkPeriod</a:t>
            </a:r>
            <a:r>
              <a:rPr lang="en-AU" sz="1400" dirty="0"/>
              <a:t> to define range to check for last observation to read</a:t>
            </a:r>
          </a:p>
          <a:p>
            <a:r>
              <a:rPr lang="en-AU" sz="1600" dirty="0"/>
              <a:t>Mapping</a:t>
            </a:r>
          </a:p>
          <a:p>
            <a:pPr lvl="1"/>
            <a:r>
              <a:rPr lang="en-AU" sz="1400" dirty="0" err="1"/>
              <a:t>Item.code</a:t>
            </a:r>
            <a:r>
              <a:rPr lang="en-AU" sz="1400" dirty="0"/>
              <a:t> for LOINC/SNOMED/other for the values to be extracted from the observation</a:t>
            </a:r>
          </a:p>
          <a:p>
            <a:pPr lvl="1"/>
            <a:r>
              <a:rPr lang="en-AU" sz="1400" dirty="0"/>
              <a:t>Groups can be used for extracting observation components</a:t>
            </a:r>
          </a:p>
          <a:p>
            <a:pPr lvl="1"/>
            <a:r>
              <a:rPr lang="en-AU" sz="1400" dirty="0"/>
              <a:t>If the system understands that </a:t>
            </a:r>
            <a:r>
              <a:rPr lang="en-AU" sz="1400" dirty="0" err="1"/>
              <a:t>codings</a:t>
            </a:r>
            <a:r>
              <a:rPr lang="en-AU" sz="1400" dirty="0"/>
              <a:t> like LOINC 21112-8 is </a:t>
            </a:r>
            <a:r>
              <a:rPr lang="en-AU" sz="1400" dirty="0" err="1"/>
              <a:t>patient.birthDate</a:t>
            </a:r>
            <a:r>
              <a:rPr lang="en-AU" sz="1400" dirty="0"/>
              <a:t>, then it may extract data like this also</a:t>
            </a:r>
          </a:p>
        </p:txBody>
      </p:sp>
      <p:pic>
        <p:nvPicPr>
          <p:cNvPr id="9" name="Picture Placeholder 38">
            <a:extLst>
              <a:ext uri="{FF2B5EF4-FFF2-40B4-BE49-F238E27FC236}">
                <a16:creationId xmlns:a16="http://schemas.microsoft.com/office/drawing/2014/main" id="{1AD7C0B1-10EF-F292-7DE8-415CC743B0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32" b="4132"/>
          <a:stretch>
            <a:fillRect/>
          </a:stretch>
        </p:blipFill>
        <p:spPr>
          <a:xfrm>
            <a:off x="7237548" y="836899"/>
            <a:ext cx="1440872" cy="1322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8F929E9-9BE1-436A-7A73-F45B9F8DE244}"/>
              </a:ext>
            </a:extLst>
          </p:cNvPr>
          <p:cNvSpPr/>
          <p:nvPr/>
        </p:nvSpPr>
        <p:spPr>
          <a:xfrm rot="20250527">
            <a:off x="7135726" y="1462575"/>
            <a:ext cx="480767" cy="3959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E865AC5-F855-9A8F-42A7-1BAD45A6C0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917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2C4E8-8E90-0FB0-ECC7-EC34655F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89BBD-C933-0BD8-D136-3302B530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890" y="0"/>
            <a:ext cx="5590221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6ADCB-335A-5791-1631-F622490A4AEA}"/>
              </a:ext>
            </a:extLst>
          </p:cNvPr>
          <p:cNvSpPr/>
          <p:nvPr/>
        </p:nvSpPr>
        <p:spPr>
          <a:xfrm>
            <a:off x="92643" y="3465208"/>
            <a:ext cx="8958714" cy="1569660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2F2F2"/>
                </a:highlight>
              </a:rPr>
              <a:t>During the pre-population stage, this is the query that could be produced to extract the data:</a:t>
            </a:r>
          </a:p>
          <a:p>
            <a:r>
              <a:rPr lang="en-US" sz="1200" dirty="0">
                <a:highlight>
                  <a:srgbClr val="F2F2F2"/>
                </a:highlight>
              </a:rPr>
              <a:t>(assuming that the date of 3 months ago was 2020-06-02)</a:t>
            </a:r>
            <a:endParaRPr lang="en-AU" sz="1200" dirty="0">
              <a:highlight>
                <a:srgbClr val="F2F2F2"/>
              </a:highlight>
            </a:endParaRPr>
          </a:p>
          <a:p>
            <a:r>
              <a:rPr lang="fr-FR" sz="1200" dirty="0">
                <a:highlight>
                  <a:srgbClr val="F2F2F2"/>
                </a:highlight>
              </a:rPr>
              <a:t>[base]?</a:t>
            </a:r>
            <a:r>
              <a:rPr lang="fr-FR" sz="1200" dirty="0" err="1">
                <a:highlight>
                  <a:srgbClr val="F2F2F2"/>
                </a:highlight>
              </a:rPr>
              <a:t>Observation?subject</a:t>
            </a:r>
            <a:r>
              <a:rPr lang="fr-FR" sz="1200" dirty="0">
                <a:highlight>
                  <a:srgbClr val="F2F2F2"/>
                </a:highlight>
              </a:rPr>
              <a:t>=[questionnaire </a:t>
            </a:r>
            <a:r>
              <a:rPr lang="fr-FR" sz="1200" dirty="0" err="1">
                <a:highlight>
                  <a:srgbClr val="F2F2F2"/>
                </a:highlight>
              </a:rPr>
              <a:t>response</a:t>
            </a:r>
            <a:r>
              <a:rPr lang="fr-FR" sz="1200" dirty="0">
                <a:highlight>
                  <a:srgbClr val="F2F2F2"/>
                </a:highlight>
              </a:rPr>
              <a:t> </a:t>
            </a:r>
            <a:r>
              <a:rPr lang="fr-FR" sz="1200" dirty="0" err="1">
                <a:highlight>
                  <a:srgbClr val="F2F2F2"/>
                </a:highlight>
              </a:rPr>
              <a:t>subject</a:t>
            </a:r>
            <a:r>
              <a:rPr lang="fr-FR" sz="1200" dirty="0">
                <a:highlight>
                  <a:srgbClr val="F2F2F2"/>
                </a:highlight>
              </a:rPr>
              <a:t> id]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&amp;code=http%3A//loinc.org|29463-7,http%3A//loinc.org|3141-9, http%3A//loinc.org|8341-0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</a:t>
            </a:r>
            <a:r>
              <a:rPr lang="fr-FR" sz="1200" dirty="0" err="1">
                <a:highlight>
                  <a:srgbClr val="F2F2F2"/>
                </a:highlight>
              </a:rPr>
              <a:t>status</a:t>
            </a:r>
            <a:r>
              <a:rPr lang="fr-FR" sz="1200">
                <a:highlight>
                  <a:srgbClr val="F2F2F2"/>
                </a:highlight>
              </a:rPr>
              <a:t>=final</a:t>
            </a:r>
            <a:endParaRPr lang="fr-FR" sz="1200" dirty="0">
              <a:highlight>
                <a:srgbClr val="F2F2F2"/>
              </a:highlight>
            </a:endParaRPr>
          </a:p>
          <a:p>
            <a:r>
              <a:rPr lang="fr-FR" sz="1200" dirty="0">
                <a:highlight>
                  <a:srgbClr val="F2F2F2"/>
                </a:highlight>
              </a:rPr>
              <a:t>	&amp;date=ge2020-06-02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&amp;_sort=-date</a:t>
            </a:r>
          </a:p>
          <a:p>
            <a:r>
              <a:rPr lang="fr-FR" sz="1200" dirty="0">
                <a:highlight>
                  <a:srgbClr val="F2F2F2"/>
                </a:highlight>
              </a:rPr>
              <a:t>	&amp;_count=1</a:t>
            </a:r>
          </a:p>
        </p:txBody>
      </p:sp>
    </p:spTree>
    <p:extLst>
      <p:ext uri="{BB962C8B-B14F-4D97-AF65-F5344CB8AC3E}">
        <p14:creationId xmlns:p14="http://schemas.microsoft.com/office/powerpoint/2010/main" val="100710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t shows how the period applies from the Questionnaire root down to group items and question items, with cases of inheritance, overriding, and items without codes">
            <a:extLst>
              <a:ext uri="{FF2B5EF4-FFF2-40B4-BE49-F238E27FC236}">
                <a16:creationId xmlns:a16="http://schemas.microsoft.com/office/drawing/2014/main" id="{D38C84E6-EF38-27E6-FF43-13635E8D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0"/>
            <a:ext cx="71897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5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4C29-B367-66FF-8AC6-4DDF1376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Observation-based 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89BF1-D010-62BA-7BB8-80F9AB018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conversion might be necessary</a:t>
            </a:r>
          </a:p>
          <a:p>
            <a:pPr lvl="1"/>
            <a:r>
              <a:rPr lang="en-US" dirty="0"/>
              <a:t>e.g. integer -&gt; quantity</a:t>
            </a:r>
          </a:p>
          <a:p>
            <a:r>
              <a:rPr lang="en-US" dirty="0"/>
              <a:t>Unit conversion may be necessary</a:t>
            </a:r>
          </a:p>
          <a:p>
            <a:r>
              <a:rPr lang="en-US" dirty="0"/>
              <a:t>Observations might not have a value</a:t>
            </a:r>
          </a:p>
          <a:p>
            <a:r>
              <a:rPr lang="en-US" dirty="0" err="1"/>
              <a:t>Observation.status</a:t>
            </a:r>
            <a:r>
              <a:rPr lang="en-US" dirty="0"/>
              <a:t> and focus must be checked</a:t>
            </a:r>
          </a:p>
          <a:p>
            <a:r>
              <a:rPr lang="en-US" dirty="0"/>
              <a:t>If a group item has a code, child questions can map to </a:t>
            </a:r>
            <a:r>
              <a:rPr lang="en-US" dirty="0" err="1"/>
              <a:t>hasMember</a:t>
            </a:r>
            <a:r>
              <a:rPr lang="en-US" dirty="0"/>
              <a:t> or components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475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https://github.com/FHIR/documents/tree/master/presentations/sdc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7" y="3226897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56A8-8407-11A0-CE42-7DF7DCED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Observation-based limitations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1BECC-D6CE-0F84-D437-8010C1B42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Only works for data in Observations</a:t>
            </a:r>
          </a:p>
          <a:p>
            <a:r>
              <a:rPr lang="en-US" sz="2000" dirty="0"/>
              <a:t>Only grabs most recent value</a:t>
            </a:r>
          </a:p>
          <a:p>
            <a:pPr lvl="1"/>
            <a:r>
              <a:rPr lang="en-US" sz="1800" dirty="0"/>
              <a:t>Doesn’t handle repeating items</a:t>
            </a:r>
          </a:p>
          <a:p>
            <a:r>
              <a:rPr lang="en-US" sz="2000" dirty="0"/>
              <a:t>For components, Questionnaire must have group with child questions mirroring Observation hierarchy</a:t>
            </a:r>
          </a:p>
          <a:p>
            <a:r>
              <a:rPr lang="en-US" sz="2000" dirty="0"/>
              <a:t>Doesn’t support Choice Selection or Answer Context modes</a:t>
            </a:r>
          </a:p>
          <a:p>
            <a:r>
              <a:rPr lang="en-US" sz="2000" dirty="0"/>
              <a:t>Can only support ‘continuous’ based on enable/disable, not on other elements</a:t>
            </a:r>
            <a:endParaRPr lang="en-CA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74D77-2851-9ECD-A980-6827277A9C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E8573-588B-CAEE-6334-670188244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1063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20D2-F2BC-A742-D071-8C10C848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one…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36481-CA21-33EA-FA29-05CB9DE1C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https://formbuilder.nlm.nih.gov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DC75C-3FAB-F59F-9949-31A8BC8C2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5C13-57ED-B685-915F-ED252F23B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590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99FD-0CAC-6706-6441-B272B51D0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960A8-B607-23B4-7F9D-5E928BF5BF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0698B-BFDA-2114-9847-D0B8ED27E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96FEB8-0276-65F5-8DB6-F6236162A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47052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08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7F5E3-A97E-846D-B95D-05647DE1C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FCCF-5742-3ED6-74C5-741A97C1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FHIRPath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4557-7B35-19A6-2E10-0927EE5F4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Source</a:t>
            </a:r>
          </a:p>
          <a:p>
            <a:pPr lvl="1"/>
            <a:r>
              <a:rPr lang="en-AU" sz="1200" dirty="0"/>
              <a:t>Context may be provided in parameter, or SMART</a:t>
            </a:r>
          </a:p>
          <a:p>
            <a:pPr lvl="2"/>
            <a:r>
              <a:rPr lang="en-AU" sz="1200" dirty="0"/>
              <a:t>extension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pPr lvl="1"/>
            <a:r>
              <a:rPr lang="en-AU" sz="1200" dirty="0"/>
              <a:t>x-</a:t>
            </a:r>
            <a:r>
              <a:rPr lang="en-AU" sz="1200" dirty="0" err="1"/>
              <a:t>fhir</a:t>
            </a:r>
            <a:r>
              <a:rPr lang="en-AU" sz="1200" dirty="0"/>
              <a:t>-query to access data not passed as context</a:t>
            </a:r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/>
              <a:t>FHIR Path expressions for each property to map</a:t>
            </a:r>
          </a:p>
          <a:p>
            <a:pPr lvl="2"/>
            <a:r>
              <a:rPr lang="en-AU" sz="1200" dirty="0"/>
              <a:t>extension “questionnaire-</a:t>
            </a:r>
            <a:r>
              <a:rPr lang="en-AU" sz="1200" dirty="0" err="1"/>
              <a:t>itemContext</a:t>
            </a:r>
            <a:r>
              <a:rPr lang="en-AU" sz="1200" dirty="0"/>
              <a:t>”</a:t>
            </a:r>
          </a:p>
          <a:p>
            <a:pPr lvl="2"/>
            <a:r>
              <a:rPr lang="en-AU" sz="1200" dirty="0"/>
              <a:t>Extension “</a:t>
            </a:r>
            <a:r>
              <a:rPr lang="en-AU" sz="1200" dirty="0" err="1"/>
              <a:t>sdc</a:t>
            </a:r>
            <a:r>
              <a:rPr lang="en-AU" sz="1200" dirty="0"/>
              <a:t>-questionnaire-</a:t>
            </a:r>
            <a:r>
              <a:rPr lang="en-AU" sz="1200" dirty="0" err="1"/>
              <a:t>initialExpression</a:t>
            </a:r>
            <a:r>
              <a:rPr lang="en-AU" sz="1200" dirty="0"/>
              <a:t>”</a:t>
            </a:r>
          </a:p>
          <a:p>
            <a:pPr lvl="1"/>
            <a:r>
              <a:rPr lang="en-AU" sz="1200" dirty="0"/>
              <a:t>Leverage variables to assist in calculations</a:t>
            </a:r>
          </a:p>
          <a:p>
            <a:pPr lvl="2"/>
            <a:r>
              <a:rPr lang="en-AU" sz="1200" dirty="0"/>
              <a:t>Extension “variable” uses Expression datatype</a:t>
            </a:r>
          </a:p>
          <a:p>
            <a:r>
              <a:rPr lang="en-AU" sz="1400" dirty="0"/>
              <a:t>More Flexible, requires knowledge of FHIRPath and FHIR Queries to create the mappings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370AE4-AFFE-25EF-69E8-6E1A15FD8E08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4B1B2ABC-9EE6-7597-EBF3-67A739D81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120E41C-24D1-574A-B91F-6F5868265713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9A92EEE-0669-71A3-241B-C3B82129C7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6810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81BC-B9F4-91A9-FCA1-796CFEAEF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</a:t>
            </a:r>
            <a:r>
              <a:rPr lang="en-US" dirty="0" err="1"/>
              <a:t>FHIRPath</a:t>
            </a:r>
            <a:r>
              <a:rPr lang="en-US" dirty="0"/>
              <a:t> extensions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9A150-B006-1E43-F96D-E068447BBF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89D43-68CA-21AB-3FB3-C3BDEF9297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0E4D79-A4DF-4763-D13A-9C49B6990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77168"/>
              </p:ext>
            </p:extLst>
          </p:nvPr>
        </p:nvGraphicFramePr>
        <p:xfrm>
          <a:off x="542488" y="1177559"/>
          <a:ext cx="7989116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1105">
                  <a:extLst>
                    <a:ext uri="{9D8B030D-6E8A-4147-A177-3AD203B41FA5}">
                      <a16:colId xmlns:a16="http://schemas.microsoft.com/office/drawing/2014/main" val="3673629175"/>
                    </a:ext>
                  </a:extLst>
                </a:gridCol>
                <a:gridCol w="5478011">
                  <a:extLst>
                    <a:ext uri="{9D8B030D-6E8A-4147-A177-3AD203B41FA5}">
                      <a16:colId xmlns:a16="http://schemas.microsoft.com/office/drawing/2014/main" val="57210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7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launchContext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Pass in %patient, %encounter, %user, etc. for use elsewhere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Load data using x-</a:t>
                      </a:r>
                      <a:r>
                        <a:rPr lang="en-US" dirty="0" err="1"/>
                        <a:t>fhir</a:t>
                      </a:r>
                      <a:r>
                        <a:rPr lang="en-US" dirty="0"/>
                        <a:t>-query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Perform calculations for use elsewhere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Make answers available to descendant items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itemPopulationContext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For repeating questions and groups, establish an element as context for each repetition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4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initialExpression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Set the actual value for the element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2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754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3723-10AA-6C66-8F06-E1EBD455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898F-C0A4-5056-5880-478EA8090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addition to </a:t>
            </a:r>
            <a:r>
              <a:rPr lang="en-US" dirty="0" err="1"/>
              <a:t>initialExpression</a:t>
            </a:r>
            <a:r>
              <a:rPr lang="en-US" dirty="0"/>
              <a:t>, can use: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-questionnaire-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valueExpression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for choice selection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-questionnaire-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contextExpression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for answer context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DBBB5-BCE3-58B9-C787-2D9D28124C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A0A2-E138-A6A0-D16F-989E6AE39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9708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2F0F-82FC-21B9-3EAA-60C6074B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look like?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90745-57BD-6BEF-6A9D-9E0BB5E0DF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https://build.fhir.org/ig/HL7/sdc/Questionnaire-questionnaire-sdc-test-fhirpath-prepop-candexpr.json.html</a:t>
            </a:r>
            <a:endParaRPr lang="en-CA" dirty="0"/>
          </a:p>
          <a:p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13502-0C80-5527-BF7C-9B0A746408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2F3E1-23C3-C38B-B192-F9835FC44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1791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5BF6-6147-217F-4C80-BB40A65B3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321D-40E8-AAD5-ECF0-10A2B9ED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FHIRPath</a:t>
            </a:r>
            <a:r>
              <a:rPr lang="en-US" dirty="0"/>
              <a:t>-based 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8343-320F-DC8B-0670-BFC7AF616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err="1"/>
              <a:t>FHIRPaths</a:t>
            </a:r>
            <a:r>
              <a:rPr lang="en-US" sz="2000" dirty="0"/>
              <a:t> may need to be complex</a:t>
            </a:r>
          </a:p>
          <a:p>
            <a:pPr lvl="1"/>
            <a:r>
              <a:rPr lang="en-US" sz="1800" dirty="0"/>
              <a:t>Handle data variation</a:t>
            </a:r>
          </a:p>
          <a:p>
            <a:pPr lvl="1"/>
            <a:r>
              <a:rPr lang="en-US" sz="1800" dirty="0"/>
              <a:t>Handle data filtering (check status, modifiers, etc.)</a:t>
            </a:r>
          </a:p>
          <a:p>
            <a:r>
              <a:rPr lang="en-US" sz="2000" dirty="0"/>
              <a:t>Sibling elements aren’t visible to </a:t>
            </a:r>
            <a:r>
              <a:rPr lang="en-US" sz="2000" dirty="0" err="1"/>
              <a:t>FHIRPath</a:t>
            </a:r>
            <a:endParaRPr lang="en-US" sz="2000" dirty="0"/>
          </a:p>
          <a:p>
            <a:pPr lvl="1"/>
            <a:r>
              <a:rPr lang="en-US" sz="1800" dirty="0"/>
              <a:t>Use variable on a common ancestor</a:t>
            </a:r>
          </a:p>
          <a:p>
            <a:r>
              <a:rPr lang="en-US" sz="2000" dirty="0"/>
              <a:t>Limited type conversion is possible:</a:t>
            </a:r>
          </a:p>
          <a:p>
            <a:pPr lvl="1"/>
            <a:r>
              <a:rPr lang="en-US" sz="1800" dirty="0"/>
              <a:t>Resource -&gt; Reference</a:t>
            </a:r>
          </a:p>
          <a:p>
            <a:pPr lvl="1"/>
            <a:r>
              <a:rPr lang="en-US" sz="1800" dirty="0"/>
              <a:t>Quantity -&gt; integer or decimal</a:t>
            </a:r>
          </a:p>
          <a:p>
            <a:pPr lvl="1"/>
            <a:r>
              <a:rPr lang="en-US" sz="1800" dirty="0"/>
              <a:t>Code -&gt; Coding</a:t>
            </a:r>
          </a:p>
        </p:txBody>
      </p:sp>
    </p:spTree>
    <p:extLst>
      <p:ext uri="{BB962C8B-B14F-4D97-AF65-F5344CB8AC3E}">
        <p14:creationId xmlns:p14="http://schemas.microsoft.com/office/powerpoint/2010/main" val="3636485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50B6-E694-A1E9-ECC6-CE1CFC51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population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C6FA2-6884-304B-07AA-5502447489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Population expressions may depend on answers</a:t>
            </a:r>
          </a:p>
          <a:p>
            <a:r>
              <a:rPr lang="en-US" sz="2000" dirty="0"/>
              <a:t>Other expressions may depend on those expressions</a:t>
            </a:r>
          </a:p>
          <a:p>
            <a:r>
              <a:rPr lang="en-US" sz="2000" dirty="0"/>
              <a:t>I.e. a cascade of updates are possible</a:t>
            </a:r>
          </a:p>
          <a:p>
            <a:r>
              <a:rPr lang="en-US" sz="2000" dirty="0"/>
              <a:t>What elements are in scope changes as elements are enabled/disabled</a:t>
            </a:r>
          </a:p>
          <a:p>
            <a:r>
              <a:rPr lang="en-US" sz="2000" dirty="0"/>
              <a:t>If a user has changed a value from an </a:t>
            </a:r>
            <a:r>
              <a:rPr lang="en-US" sz="2000" dirty="0" err="1"/>
              <a:t>initialValue</a:t>
            </a:r>
            <a:r>
              <a:rPr lang="en-US" sz="2000" dirty="0"/>
              <a:t>, it shouldn’t be changed</a:t>
            </a:r>
          </a:p>
          <a:p>
            <a:r>
              <a:rPr lang="en-US" sz="2000" dirty="0" err="1"/>
              <a:t>I.e</a:t>
            </a:r>
            <a:r>
              <a:rPr lang="en-US" sz="2000" dirty="0"/>
              <a:t> – it gets complicated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37EE3-CC3B-74B7-B510-198EA06C97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AC393-EBE5-CB1E-3347-BA654EE18A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4223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75A8-56E9-AE22-1AEB-101FAFA1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FHIRPath</a:t>
            </a:r>
            <a:r>
              <a:rPr lang="en-US" dirty="0"/>
              <a:t>-based Limitations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EAA9D-46EB-E895-E638-A5F3E644D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Cannot do dynamic population</a:t>
            </a:r>
          </a:p>
          <a:p>
            <a:r>
              <a:rPr lang="en-US" dirty="0"/>
              <a:t>Can’t execute </a:t>
            </a:r>
            <a:r>
              <a:rPr lang="en-US" dirty="0" err="1"/>
              <a:t>ConceptMaps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unless engine supports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terminology.translate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Struggles to perform complex data transformations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0B480-B204-65AC-4155-2E340753E1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02FEE-9D5E-42D1-E80B-7CF81D5D62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550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These slides include content from Brian Postlethwaite</a:t>
            </a:r>
          </a:p>
          <a:p>
            <a:r>
              <a:rPr lang="en-CA" dirty="0"/>
              <a:t>With updates by Lloyd McKenzie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 descr="A close-up of colorful text&#10;&#10;Description automatically generated">
            <a:extLst>
              <a:ext uri="{FF2B5EF4-FFF2-40B4-BE49-F238E27FC236}">
                <a16:creationId xmlns:a16="http://schemas.microsoft.com/office/drawing/2014/main" id="{EB2C76BC-55E1-5249-ECB2-3F41F4CC7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077" y="2753510"/>
            <a:ext cx="2087548" cy="13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517D-ED77-B3D0-D104-25685BAD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population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BAF41-EE9A-B061-E80F-50D28F80E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https://fhirpath-lab.com/Questionnaire/tester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E8FCE-0BFD-B12F-DECC-5987874018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7C821-AADE-FE2C-06B2-AD6981A99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021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601EF-9445-D0A1-E58E-3604074E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1C10A-8AC6-959F-8B1E-65554F8FA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E5E94-AD32-F3D3-B48E-E73AEDC035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698B2C-03E0-74F7-8089-CC7F11CC0CB0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2562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81AA7-7DD8-B904-C540-B82161AD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5C6D-F4DB-7B4F-08D7-EC0C1A9A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</a:t>
            </a:r>
            <a:r>
              <a:rPr lang="en-AU" dirty="0" err="1"/>
              <a:t>StructureMap</a:t>
            </a:r>
            <a:r>
              <a:rPr lang="en-AU" dirty="0"/>
              <a:t> based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9900A-26D6-A770-6CAA-B88704430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Source</a:t>
            </a:r>
          </a:p>
          <a:p>
            <a:pPr lvl="1"/>
            <a:r>
              <a:rPr lang="en-AU" sz="1200" dirty="0"/>
              <a:t>Batch Bundle of </a:t>
            </a:r>
            <a:r>
              <a:rPr lang="en-AU" sz="1200" dirty="0" err="1"/>
              <a:t>SearchResult</a:t>
            </a:r>
            <a:r>
              <a:rPr lang="en-AU" sz="1200" dirty="0"/>
              <a:t> Bundles</a:t>
            </a:r>
          </a:p>
          <a:p>
            <a:pPr lvl="1"/>
            <a:r>
              <a:rPr lang="en-AU" sz="1200" dirty="0"/>
              <a:t>Produced by running </a:t>
            </a:r>
            <a:r>
              <a:rPr lang="en-CA" sz="1100" b="0" i="0" u="sng" dirty="0" err="1">
                <a:effectLst/>
                <a:latin typeface="verdana" panose="020B0604030504040204" pitchFamily="34" charset="0"/>
                <a:hlinkClick r:id="rId3"/>
              </a:rPr>
              <a:t>sdc</a:t>
            </a:r>
            <a:r>
              <a:rPr lang="en-CA" sz="1100" b="0" i="0" u="sng" dirty="0">
                <a:effectLst/>
                <a:latin typeface="verdana" panose="020B0604030504040204" pitchFamily="34" charset="0"/>
                <a:hlinkClick r:id="rId3"/>
              </a:rPr>
              <a:t>-questionnaire-</a:t>
            </a:r>
            <a:r>
              <a:rPr lang="en-CA" sz="1100" b="0" i="0" u="sng" dirty="0" err="1">
                <a:effectLst/>
                <a:latin typeface="verdana" panose="020B0604030504040204" pitchFamily="34" charset="0"/>
                <a:hlinkClick r:id="rId3"/>
              </a:rPr>
              <a:t>sourceQueries</a:t>
            </a:r>
            <a:endParaRPr lang="en-AU" sz="1200" dirty="0"/>
          </a:p>
          <a:p>
            <a:pPr lvl="1"/>
            <a:r>
              <a:rPr lang="en-AU" sz="1200" dirty="0"/>
              <a:t>Queries may be x-</a:t>
            </a:r>
            <a:r>
              <a:rPr lang="en-AU" sz="1200" dirty="0" err="1"/>
              <a:t>fhir</a:t>
            </a:r>
            <a:r>
              <a:rPr lang="en-AU" sz="1200" dirty="0"/>
              <a:t>-queries that could use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 err="1"/>
              <a:t>StructureMap</a:t>
            </a:r>
            <a:r>
              <a:rPr lang="en-AU" sz="1200" dirty="0"/>
              <a:t> that converts the Batch Bundle of search Bundles to a </a:t>
            </a:r>
            <a:br>
              <a:rPr lang="en-AU" sz="1200" dirty="0"/>
            </a:br>
            <a:r>
              <a:rPr lang="en-AU" sz="1200" dirty="0"/>
              <a:t>QuestionnaireResponse</a:t>
            </a:r>
          </a:p>
          <a:p>
            <a:r>
              <a:rPr lang="en-AU" sz="1400" dirty="0"/>
              <a:t>Very powerful, requires knowledge of FHIR Queries and </a:t>
            </a:r>
            <a:r>
              <a:rPr lang="en-AU" sz="1400" dirty="0" err="1"/>
              <a:t>StructureMap</a:t>
            </a:r>
            <a:endParaRPr lang="en-AU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DBAEA3-496B-6452-D161-4F83BA3847F4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33169AE5-CA09-DF56-8206-FFD8377DC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B0D3DCE-22FC-3057-C879-4B683FEC765E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1BD0259-C1F1-D519-7D55-B857127BFC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90285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C074-0864-C6B1-525C-0F424FC4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E1128-532F-0D90-E38D-73ABBD5B4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Pros</a:t>
            </a:r>
          </a:p>
          <a:p>
            <a:pPr lvl="1"/>
            <a:r>
              <a:rPr lang="en-US" sz="1800" dirty="0"/>
              <a:t>Can map almost anything</a:t>
            </a:r>
          </a:p>
          <a:p>
            <a:pPr lvl="1"/>
            <a:r>
              <a:rPr lang="en-US" sz="1800" dirty="0" err="1"/>
              <a:t>StructureMaps</a:t>
            </a:r>
            <a:r>
              <a:rPr lang="en-US" sz="1800" dirty="0"/>
              <a:t> can build from other </a:t>
            </a:r>
            <a:r>
              <a:rPr lang="en-US" sz="1800" dirty="0" err="1"/>
              <a:t>StructureMaps</a:t>
            </a:r>
            <a:endParaRPr lang="en-US" sz="1800" dirty="0"/>
          </a:p>
          <a:p>
            <a:pPr lvl="1"/>
            <a:r>
              <a:rPr lang="en-US" sz="1800" dirty="0"/>
              <a:t>Can validate ‘correctness’ without instances</a:t>
            </a:r>
          </a:p>
          <a:p>
            <a:r>
              <a:rPr lang="en-US" sz="2000" dirty="0"/>
              <a:t>Cons</a:t>
            </a:r>
          </a:p>
          <a:p>
            <a:pPr lvl="1"/>
            <a:r>
              <a:rPr lang="en-US" sz="1800" dirty="0"/>
              <a:t>Only for initial population</a:t>
            </a:r>
          </a:p>
          <a:p>
            <a:pPr lvl="1"/>
            <a:r>
              <a:rPr lang="en-US" sz="1800" dirty="0"/>
              <a:t>Can’t be used for Choice Selection or Answer Context modes</a:t>
            </a:r>
          </a:p>
          <a:p>
            <a:pPr lvl="1"/>
            <a:r>
              <a:rPr lang="en-US" sz="1800" dirty="0"/>
              <a:t>Queries are run once and can’t be interdependent</a:t>
            </a:r>
          </a:p>
          <a:p>
            <a:pPr lvl="1"/>
            <a:r>
              <a:rPr lang="en-US" sz="1800" dirty="0"/>
              <a:t>If the </a:t>
            </a:r>
            <a:r>
              <a:rPr lang="en-US" sz="1800" dirty="0" err="1"/>
              <a:t>StructureMap</a:t>
            </a:r>
            <a:r>
              <a:rPr lang="en-US" sz="1800" dirty="0"/>
              <a:t> fails, there won’t be any population at 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262E3-748B-8E00-4D2E-5787C64E2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BEC3F-2D7A-9019-F9C6-2E66044DD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96501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0B63-B68E-C5D3-1DF3-524FEEB0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StructureMap</a:t>
            </a:r>
            <a:r>
              <a:rPr lang="en-US" dirty="0"/>
              <a:t>-pop Questionnaire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5F4BC-30EE-1799-DD60-76253BDBF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https://build.fhir.org/ig/HL7/sdc/Questionnaire-questionnaire-sdc-test-fhirpath-prepop-source-query.json.html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/>
              <a:t>Map: </a:t>
            </a:r>
            <a:r>
              <a:rPr lang="en-CA">
                <a:hlinkClick r:id="rId3"/>
              </a:rPr>
              <a:t>https://build.fhir.org/ig/HL7/sdc/StructureMap-QuestionnairePopulationTransform.html</a:t>
            </a:r>
            <a:endParaRPr lang="en-CA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951698-4DDF-C3CF-D2D2-C3EA482A83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A8D0A-2C7E-5EFE-7577-47B9C40D24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9962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5A76C-6698-00B2-1C27-E8C758F27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9EEA0-6886-E7E5-8C58-610484E3E8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FC2FF-66D5-E9A8-0DD4-99951D7467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4F22F4F-0E02-16D6-0234-432FAC68E780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554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81261-8059-B079-2F6D-BC83A4F92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7AE8-F691-78DD-DE6E-107C1C89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Pre-population – CQL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74E02-BDD3-BF8E-F8A1-988509117C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1400" dirty="0"/>
              <a:t>NOTE: Not (yet) defined in SDC</a:t>
            </a:r>
          </a:p>
          <a:p>
            <a:r>
              <a:rPr lang="en-AU" sz="1400" dirty="0"/>
              <a:t>Source</a:t>
            </a:r>
          </a:p>
          <a:p>
            <a:pPr lvl="1"/>
            <a:r>
              <a:rPr lang="en-AU" sz="1200" dirty="0"/>
              <a:t>Context may be provided in parameter, or SMART</a:t>
            </a:r>
          </a:p>
          <a:p>
            <a:pPr lvl="2"/>
            <a:r>
              <a:rPr lang="en-AU" sz="1200" dirty="0"/>
              <a:t>extension questionnaire-</a:t>
            </a:r>
            <a:r>
              <a:rPr lang="en-AU" sz="1200" dirty="0" err="1"/>
              <a:t>launchContext</a:t>
            </a:r>
            <a:endParaRPr lang="en-AU" sz="1200" dirty="0"/>
          </a:p>
          <a:p>
            <a:pPr lvl="1"/>
            <a:r>
              <a:rPr lang="en-AU" sz="1200" dirty="0"/>
              <a:t>Data queried directly by CQL</a:t>
            </a:r>
          </a:p>
          <a:p>
            <a:r>
              <a:rPr lang="en-AU" sz="1400" dirty="0"/>
              <a:t>Mapping</a:t>
            </a:r>
          </a:p>
          <a:p>
            <a:pPr lvl="1"/>
            <a:r>
              <a:rPr lang="en-AU" sz="1200" dirty="0"/>
              <a:t>CQL expressions for each property to map</a:t>
            </a:r>
          </a:p>
          <a:p>
            <a:pPr lvl="2"/>
            <a:r>
              <a:rPr lang="en-AU" sz="1200" dirty="0"/>
              <a:t>extension “questionnaire-</a:t>
            </a:r>
            <a:r>
              <a:rPr lang="en-AU" sz="1200" dirty="0" err="1"/>
              <a:t>itemContext</a:t>
            </a:r>
            <a:r>
              <a:rPr lang="en-AU" sz="1200" dirty="0"/>
              <a:t>”</a:t>
            </a:r>
          </a:p>
          <a:p>
            <a:pPr lvl="2"/>
            <a:r>
              <a:rPr lang="en-AU" sz="1200" dirty="0"/>
              <a:t>Extension “</a:t>
            </a:r>
            <a:r>
              <a:rPr lang="en-AU" sz="1200" dirty="0" err="1"/>
              <a:t>sdc</a:t>
            </a:r>
            <a:r>
              <a:rPr lang="en-AU" sz="1200" dirty="0"/>
              <a:t>-questionnaire-</a:t>
            </a:r>
            <a:r>
              <a:rPr lang="en-AU" sz="1200" dirty="0" err="1"/>
              <a:t>initialExpression</a:t>
            </a:r>
            <a:r>
              <a:rPr lang="en-AU" sz="1200" dirty="0"/>
              <a:t>”</a:t>
            </a:r>
          </a:p>
          <a:p>
            <a:r>
              <a:rPr lang="en-AU" sz="1400" dirty="0"/>
              <a:t>Most flexible, requires knowledge of CQL and FHIR Queries to create the mappings</a:t>
            </a:r>
          </a:p>
          <a:p>
            <a:r>
              <a:rPr lang="en-AU" sz="1400" dirty="0"/>
              <a:t>Will typically involve external libraries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BB5CE-F7B0-1E4C-C0FC-4E6D782ADC2F}"/>
              </a:ext>
            </a:extLst>
          </p:cNvPr>
          <p:cNvGrpSpPr/>
          <p:nvPr/>
        </p:nvGrpSpPr>
        <p:grpSpPr>
          <a:xfrm>
            <a:off x="6895367" y="1747690"/>
            <a:ext cx="1542694" cy="1322057"/>
            <a:chOff x="1139609" y="1910722"/>
            <a:chExt cx="1542694" cy="1322057"/>
          </a:xfrm>
        </p:grpSpPr>
        <p:pic>
          <p:nvPicPr>
            <p:cNvPr id="9" name="Picture Placeholder 38">
              <a:extLst>
                <a:ext uri="{FF2B5EF4-FFF2-40B4-BE49-F238E27FC236}">
                  <a16:creationId xmlns:a16="http://schemas.microsoft.com/office/drawing/2014/main" id="{4478D5F2-9523-8EED-AE46-0D834BEC8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132" b="4132"/>
            <a:stretch>
              <a:fillRect/>
            </a:stretch>
          </p:blipFill>
          <p:spPr>
            <a:xfrm>
              <a:off x="1241431" y="1910722"/>
              <a:ext cx="1440872" cy="1322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3973743-F0A9-84E1-E4B7-52A93F5A6BB2}"/>
                </a:ext>
              </a:extLst>
            </p:cNvPr>
            <p:cNvSpPr/>
            <p:nvPr/>
          </p:nvSpPr>
          <p:spPr>
            <a:xfrm rot="20250527">
              <a:off x="1139609" y="2536398"/>
              <a:ext cx="480767" cy="395926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C7AD816-91BD-241A-4557-D631F5EA03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 dirty="0"/>
              <a:t>© 2025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9640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0E51-2F24-33CB-6FF2-65A272ED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31A46-A518-2CA5-599B-0434B43597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capable of all mechanisms</a:t>
            </a:r>
          </a:p>
          <a:p>
            <a:pPr lvl="1"/>
            <a:r>
              <a:rPr lang="en-US" dirty="0"/>
              <a:t>Can invoke operations (such as code translation)</a:t>
            </a:r>
          </a:p>
          <a:p>
            <a:pPr lvl="1"/>
            <a:r>
              <a:rPr lang="en-US" dirty="0"/>
              <a:t>Can perform queries in response to updates</a:t>
            </a:r>
          </a:p>
          <a:p>
            <a:pPr lvl="1"/>
            <a:r>
              <a:rPr lang="en-US" dirty="0"/>
              <a:t>Can include complex algorithms and transformations</a:t>
            </a:r>
          </a:p>
          <a:p>
            <a:pPr lvl="1"/>
            <a:r>
              <a:rPr lang="en-US" dirty="0"/>
              <a:t>Can use Libraries to support code re-use</a:t>
            </a:r>
          </a:p>
          <a:p>
            <a:pPr lvl="1"/>
            <a:r>
              <a:rPr lang="en-US" dirty="0"/>
              <a:t>Syntax agnostic and platform-agnostic</a:t>
            </a:r>
          </a:p>
          <a:p>
            <a:r>
              <a:rPr lang="en-CA" dirty="0"/>
              <a:t>Requires use of a language not many are familiar with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6BC0A-99EB-F773-D5AF-4092269722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3B57F-CE23-D4B2-78FB-8243B1159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9265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B67B2E-F58F-ECD2-2957-B746DBAC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 notes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351A4-CE71-4F3E-73A6-3746E52EE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CQL isn’t formally discussed in SDC</a:t>
            </a:r>
          </a:p>
          <a:p>
            <a:pPr lvl="1"/>
            <a:r>
              <a:rPr lang="en-US" sz="1800" dirty="0"/>
              <a:t>In theory, it’s covered under the Expression-based approach</a:t>
            </a:r>
          </a:p>
          <a:p>
            <a:r>
              <a:rPr lang="en-US" sz="2000" dirty="0"/>
              <a:t>Differences in approach</a:t>
            </a:r>
          </a:p>
          <a:p>
            <a:pPr lvl="1"/>
            <a:r>
              <a:rPr lang="en-US" sz="1800" dirty="0"/>
              <a:t>Don’t need x-</a:t>
            </a:r>
            <a:r>
              <a:rPr lang="en-US" sz="1800" dirty="0" err="1"/>
              <a:t>fhir</a:t>
            </a:r>
            <a:r>
              <a:rPr lang="en-US" sz="1800" dirty="0"/>
              <a:t>-query to retrieve data</a:t>
            </a:r>
          </a:p>
          <a:p>
            <a:pPr lvl="1"/>
            <a:r>
              <a:rPr lang="en-US" sz="1800" dirty="0"/>
              <a:t>Don’t need ‘variable’ extensions to hold onto shared data</a:t>
            </a:r>
          </a:p>
          <a:p>
            <a:pPr lvl="1"/>
            <a:r>
              <a:rPr lang="en-US" sz="1800" dirty="0"/>
              <a:t>Can perform code translation, unit conversion, etc. on-the-fly</a:t>
            </a:r>
          </a:p>
          <a:p>
            <a:pPr lvl="1"/>
            <a:r>
              <a:rPr lang="en-US" sz="1800" dirty="0"/>
              <a:t>Code is typically managed in a separate library, not in-line in the extensions</a:t>
            </a:r>
          </a:p>
          <a:p>
            <a:pPr lvl="2"/>
            <a:r>
              <a:rPr lang="en-US" sz="1800" dirty="0"/>
              <a:t>Extensions just point to defined identifiers in the CQL library</a:t>
            </a:r>
            <a:endParaRPr lang="en-CA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ADF5B-94DE-AB15-CD75-FB5296F2D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AC67E-B60B-C3FC-1905-E08A2A8A08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0632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331E-09A6-9EF5-C734-D11308DA5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0EE6-0920-AABD-3420-E836539A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CQL extensions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B75A9-6864-E837-9C35-7400EC200B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3657892"/>
            <a:ext cx="8228883" cy="798198"/>
          </a:xfrm>
        </p:spPr>
        <p:txBody>
          <a:bodyPr/>
          <a:lstStyle/>
          <a:p>
            <a:r>
              <a:rPr lang="en-US" sz="1800" dirty="0"/>
              <a:t>Can still use </a:t>
            </a:r>
            <a:r>
              <a:rPr lang="en-US" sz="1800" dirty="0" err="1"/>
              <a:t>sdc</a:t>
            </a:r>
            <a:r>
              <a:rPr lang="en-US" sz="1800" dirty="0"/>
              <a:t>-questionnaire-</a:t>
            </a:r>
            <a:r>
              <a:rPr lang="en-US" sz="1800" dirty="0" err="1"/>
              <a:t>valueExpression</a:t>
            </a:r>
            <a:r>
              <a:rPr lang="en-US" sz="1800" dirty="0"/>
              <a:t> and </a:t>
            </a:r>
            <a:r>
              <a:rPr lang="en-US" sz="1800" dirty="0" err="1"/>
              <a:t>sdc</a:t>
            </a:r>
            <a:r>
              <a:rPr lang="en-US" sz="1800" dirty="0"/>
              <a:t>-questionnaire-</a:t>
            </a:r>
            <a:r>
              <a:rPr lang="en-US" sz="1800" dirty="0" err="1"/>
              <a:t>contextExpression</a:t>
            </a:r>
            <a:r>
              <a:rPr lang="en-US" sz="1800" dirty="0"/>
              <a:t> for choice selection and answer context</a:t>
            </a:r>
            <a:endParaRPr lang="en-CA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46698-3043-F800-9900-BDBF82EAF4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CC92E-B3C7-0345-D931-34FED03C3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88CCE3-E5FE-BF33-40F6-5291D3D62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1104"/>
              </p:ext>
            </p:extLst>
          </p:nvPr>
        </p:nvGraphicFramePr>
        <p:xfrm>
          <a:off x="542488" y="1177559"/>
          <a:ext cx="7989116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1105">
                  <a:extLst>
                    <a:ext uri="{9D8B030D-6E8A-4147-A177-3AD203B41FA5}">
                      <a16:colId xmlns:a16="http://schemas.microsoft.com/office/drawing/2014/main" val="3673629175"/>
                    </a:ext>
                  </a:extLst>
                </a:gridCol>
                <a:gridCol w="5478011">
                  <a:extLst>
                    <a:ext uri="{9D8B030D-6E8A-4147-A177-3AD203B41FA5}">
                      <a16:colId xmlns:a16="http://schemas.microsoft.com/office/drawing/2014/main" val="57210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7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launchContext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Pass in %patient, %encounter, %user, etc. for use within the library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itemPopulationContext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For repeating questions and groups, establish an element as context for each repetition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4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questionnaire-</a:t>
                      </a:r>
                      <a:r>
                        <a:rPr lang="en-US" dirty="0" err="1"/>
                        <a:t>initialExpression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Set the actual value for the element (usually just a reference to a CQL identifier)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2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9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EAC5-7588-FFA5-7808-DD6CACB9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SDC Collection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F06E4-AA8E-0233-8B95-FA7FA4341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SDC Overview</a:t>
            </a:r>
          </a:p>
          <a:p>
            <a:r>
              <a:rPr lang="en-US" sz="1800" dirty="0"/>
              <a:t>SDC Workflow</a:t>
            </a:r>
          </a:p>
          <a:p>
            <a:r>
              <a:rPr lang="en-US" sz="1800" dirty="0"/>
              <a:t>SDC Expressions</a:t>
            </a:r>
            <a:r>
              <a:rPr lang="en-US" sz="1800" b="1" dirty="0"/>
              <a:t> (essential prerequisite)</a:t>
            </a:r>
            <a:endParaRPr lang="en-US" sz="1800" dirty="0"/>
          </a:p>
          <a:p>
            <a:r>
              <a:rPr lang="en-US" sz="1800" dirty="0"/>
              <a:t>SDC Rendering &amp; Behavior</a:t>
            </a:r>
          </a:p>
          <a:p>
            <a:r>
              <a:rPr lang="en-US" sz="1800" b="1" dirty="0"/>
              <a:t>SDC Population </a:t>
            </a:r>
            <a:r>
              <a:rPr lang="en-US" sz="1800" dirty="0"/>
              <a:t>(you are here)</a:t>
            </a:r>
          </a:p>
          <a:p>
            <a:r>
              <a:rPr lang="en-US" sz="1800" dirty="0"/>
              <a:t>SDC Extraction</a:t>
            </a:r>
          </a:p>
          <a:p>
            <a:r>
              <a:rPr lang="en-US" sz="1800" dirty="0"/>
              <a:t>SDC Adaptive Forms</a:t>
            </a:r>
          </a:p>
          <a:p>
            <a:r>
              <a:rPr lang="en-US" sz="1800">
                <a:ea typeface="ヒラギノ角ゴ Pro W3"/>
              </a:rPr>
              <a:t>SDC Modular &amp; Derived 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3CAF6-E711-E44D-32E7-0E369101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D9DB-A44F-677D-5488-97739A333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pic>
        <p:nvPicPr>
          <p:cNvPr id="9" name="Picture 8" descr="A clipboard with a pen on it&#10;&#10;Description automatically generated">
            <a:extLst>
              <a:ext uri="{FF2B5EF4-FFF2-40B4-BE49-F238E27FC236}">
                <a16:creationId xmlns:a16="http://schemas.microsoft.com/office/drawing/2014/main" id="{CFF6F728-96A8-7235-4C40-599BDBE71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5671" y="1454442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0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0EFD-7133-5E82-3BAD-2296F88E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 example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69DCC-0344-8D7D-F3AE-4A95B3E5D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Questionnaire: </a:t>
            </a:r>
            <a:r>
              <a:rPr lang="en-CA" dirty="0">
                <a:hlinkClick r:id="rId2"/>
              </a:rPr>
              <a:t>https://build.fhir.org/ig/cqframework/cqf-us/Questionnaire-MNACQuestionnaire.json.html</a:t>
            </a:r>
            <a:endParaRPr lang="en-CA" dirty="0"/>
          </a:p>
          <a:p>
            <a:r>
              <a:rPr lang="en-CA" dirty="0"/>
              <a:t>Library: </a:t>
            </a:r>
            <a:r>
              <a:rPr lang="en-CA" dirty="0">
                <a:hlinkClick r:id="rId3"/>
              </a:rPr>
              <a:t>https://build.fhir.org/ig/cqframework/cqf-us/Library-MNACInitialExpressions.html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0026E-D7D5-46B5-C32E-5C2C4AB2A6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250F9-0AF4-E116-B2DC-A2A1CB2FE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426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CFF6-4567-5527-44C3-1140D277F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D7679-49B3-9AC6-B24E-74BBDA4639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4778C-9F58-C58B-09AB-99897ACC3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6EB9D6-F79F-3C3E-E1D7-497500C4D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03292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85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81B0-7950-F7B3-0EA3-3FF43DB2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Exercise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57653-8BC4-5706-3A28-D8E1AD89A1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Questionnaire that uses a combination of observation-based and </a:t>
            </a:r>
            <a:r>
              <a:rPr lang="en-US" dirty="0" err="1"/>
              <a:t>FHIRPath</a:t>
            </a:r>
            <a:r>
              <a:rPr lang="en-US" dirty="0"/>
              <a:t>-based population that includes questions for the following: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US" dirty="0"/>
              <a:t>Patient’s birth date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US" dirty="0"/>
              <a:t>Patient’s parent names</a:t>
            </a:r>
          </a:p>
          <a:p>
            <a:pPr marL="1017270" lvl="1" indent="-457200">
              <a:buFont typeface="+mj-lt"/>
              <a:buAutoNum type="arabicPeriod"/>
            </a:pPr>
            <a:r>
              <a:rPr lang="en-CA" dirty="0"/>
              <a:t>Patient’s most recent blood glucose</a:t>
            </a:r>
          </a:p>
          <a:p>
            <a:pPr marL="0" indent="0">
              <a:buNone/>
            </a:pPr>
            <a:r>
              <a:rPr lang="en-CA" dirty="0"/>
              <a:t>Now do the same thing using </a:t>
            </a:r>
            <a:r>
              <a:rPr lang="en-CA"/>
              <a:t>template-based extraction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EE1AE-A93F-AB55-8489-EA018C625A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3953C-DB91-760F-54D1-E572FFC45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5408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4FD4-5CA0-4659-8065-121B585E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 /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777B5-A66C-4406-AD5D-A4519495A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000" dirty="0">
                <a:hlinkClick r:id="rId2"/>
              </a:rPr>
              <a:t>lloyd@dogwoodhealthconsulting.com</a:t>
            </a:r>
            <a:r>
              <a:rPr lang="en-CA" sz="2000" dirty="0"/>
              <a:t>		</a:t>
            </a:r>
            <a:r>
              <a:rPr lang="en-CA" sz="2000" dirty="0">
                <a:hlinkClick r:id="rId3"/>
              </a:rPr>
              <a:t>http://hl7.org/fhir/uv/sdc</a:t>
            </a:r>
            <a:endParaRPr lang="en-CA" sz="2000" dirty="0"/>
          </a:p>
          <a:p>
            <a:endParaRPr lang="en-CA" dirty="0"/>
          </a:p>
          <a:p>
            <a:r>
              <a:rPr lang="en-CA" dirty="0"/>
              <a:t>Or, better yet, include the community and ask/discuss on </a:t>
            </a:r>
            <a:r>
              <a:rPr lang="en-CA" dirty="0">
                <a:hlinkClick r:id="rId4"/>
              </a:rPr>
              <a:t>http://chat.fhir.org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E4424E-E4C1-10F2-8130-25D8162AC073}"/>
              </a:ext>
            </a:extLst>
          </p:cNvPr>
          <p:cNvGrpSpPr/>
          <p:nvPr/>
        </p:nvGrpSpPr>
        <p:grpSpPr>
          <a:xfrm>
            <a:off x="2646128" y="2565307"/>
            <a:ext cx="2572111" cy="2152533"/>
            <a:chOff x="2646128" y="2565307"/>
            <a:chExt cx="2572111" cy="21525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2C7F0A-9133-4E4A-93FB-471895A1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5759" y="3244928"/>
              <a:ext cx="1292480" cy="147291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84ADD6-8920-456F-8598-EFE37BF9A7B3}"/>
                </a:ext>
              </a:extLst>
            </p:cNvPr>
            <p:cNvSpPr/>
            <p:nvPr/>
          </p:nvSpPr>
          <p:spPr>
            <a:xfrm>
              <a:off x="3982316" y="3082355"/>
              <a:ext cx="1122218" cy="12454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096A40-77E2-46CD-AD07-1F817092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497" y="2844684"/>
              <a:ext cx="1420742" cy="155334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8690A7-9186-4FAD-B512-3BB0AEC6A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657920">
              <a:off x="2686451" y="2524984"/>
              <a:ext cx="1472700" cy="15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06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796A-703C-4177-BA46-441C4ECE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D942B-24C0-401F-A1D8-9D7B5AADF7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 dirty="0"/>
              <a:t>You should be able to:</a:t>
            </a:r>
          </a:p>
          <a:p>
            <a:pPr lvl="1"/>
            <a:r>
              <a:rPr lang="en-CA" sz="1800" dirty="0"/>
              <a:t>Describe the benefits and challenges of form population</a:t>
            </a:r>
          </a:p>
          <a:p>
            <a:pPr lvl="1"/>
            <a:r>
              <a:rPr lang="en-CA" sz="1800" dirty="0"/>
              <a:t>Summarize the workflow options for performing population</a:t>
            </a:r>
          </a:p>
          <a:p>
            <a:pPr lvl="1"/>
            <a:r>
              <a:rPr lang="en-CA" sz="1800" dirty="0"/>
              <a:t>List the 4 pre-population mechanisms and explain the pros and cons of each</a:t>
            </a:r>
          </a:p>
          <a:p>
            <a:pPr lvl="1"/>
            <a:r>
              <a:rPr lang="en-CA" sz="1800" dirty="0"/>
              <a:t>Explain the 3 modes of population, what they do, and when they apply</a:t>
            </a:r>
          </a:p>
          <a:p>
            <a:pPr lvl="1"/>
            <a:r>
              <a:rPr lang="en-CA" sz="1800" dirty="0"/>
              <a:t>Be able to design questionnaires using both observation-based and </a:t>
            </a:r>
            <a:r>
              <a:rPr lang="en-CA" sz="1800" dirty="0" err="1"/>
              <a:t>FHIRPath</a:t>
            </a:r>
            <a:r>
              <a:rPr lang="en-CA" sz="1800" dirty="0"/>
              <a:t>-based population</a:t>
            </a:r>
          </a:p>
        </p:txBody>
      </p:sp>
      <p:pic>
        <p:nvPicPr>
          <p:cNvPr id="4" name="Picture 3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86ED6BA6-FC0D-841F-97E3-95B6041E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8896" y="426119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377BA-7CCB-7E39-33EB-8D1925AF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AE81A-F94C-14E5-38F9-39AD325F5D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4CCC2-C4EB-B815-06AF-938DCDC42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AA470A7-1EAE-CC08-46EE-99B4AEDEA075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54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7B206-C8E8-D217-F540-93BC55D2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5F1D9-1B1F-C4AE-986F-DB753A453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F4127-3C7D-7A55-6B6D-C76C732574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9641AB5-FE27-1D73-C715-AD1E50600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56485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723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5A3EF-F95F-1ADA-66F9-800ADE9B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for pre-population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5FD7C-AA28-D0B4-33C4-A9DDAD2916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Save time</a:t>
            </a:r>
          </a:p>
          <a:p>
            <a:r>
              <a:rPr lang="en-US" dirty="0"/>
              <a:t>Reduce transcription errors</a:t>
            </a:r>
          </a:p>
          <a:p>
            <a:r>
              <a:rPr lang="en-US" dirty="0"/>
              <a:t>Improve completeness</a:t>
            </a:r>
          </a:p>
          <a:p>
            <a:r>
              <a:rPr lang="en-US" dirty="0"/>
              <a:t>Improve currency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36FED-0229-CDD8-8100-DABD768C7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4CF50-A2AB-9E57-631F-D717DB7B4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pic>
        <p:nvPicPr>
          <p:cNvPr id="8" name="Picture 7" descr="A hand holding a yellow paper with black text&#10;&#10;Description automatically generated">
            <a:extLst>
              <a:ext uri="{FF2B5EF4-FFF2-40B4-BE49-F238E27FC236}">
                <a16:creationId xmlns:a16="http://schemas.microsoft.com/office/drawing/2014/main" id="{609A5118-F888-EB8B-E4FB-A7DC35D26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30875" y="1476462"/>
            <a:ext cx="2495725" cy="18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13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6A228CEBB844FBC6B8633F16E3300" ma:contentTypeVersion="4" ma:contentTypeDescription="Create a new document." ma:contentTypeScope="" ma:versionID="5b56d2be9ea1ecaf21ca08678214dcd0">
  <xsd:schema xmlns:xsd="http://www.w3.org/2001/XMLSchema" xmlns:xs="http://www.w3.org/2001/XMLSchema" xmlns:p="http://schemas.microsoft.com/office/2006/metadata/properties" xmlns:ns2="2371556d-c2f8-4c27-a7c5-4c2acf225d27" targetNamespace="http://schemas.microsoft.com/office/2006/metadata/properties" ma:root="true" ma:fieldsID="e32f1ed78c00c18b31e32be9b8f4ba9c" ns2:_="">
    <xsd:import namespace="2371556d-c2f8-4c27-a7c5-4c2acf225d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1556d-c2f8-4c27-a7c5-4c2acf225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F378F8-008C-47BF-A69A-E4F3959DEB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71556d-c2f8-4c27-a7c5-4c2acf225d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720245-F640-48BF-A023-4F687E87FB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213F5B-5D61-45C8-B748-7C85799CBB3D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371556d-c2f8-4c27-a7c5-4c2acf225d27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27030</TotalTime>
  <Words>3164</Words>
  <Application>Microsoft Office PowerPoint</Application>
  <PresentationFormat>On-screen Show (16:9)</PresentationFormat>
  <Paragraphs>503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verdana</vt:lpstr>
      <vt:lpstr>Wingdings</vt:lpstr>
      <vt:lpstr>ヒラギノ角ゴ Pro W3</vt:lpstr>
      <vt:lpstr>Office Theme</vt:lpstr>
      <vt:lpstr>PowerPoint Presentation</vt:lpstr>
      <vt:lpstr>Who am I?</vt:lpstr>
      <vt:lpstr>This presentation</vt:lpstr>
      <vt:lpstr>Credit</vt:lpstr>
      <vt:lpstr>The SDC Collection</vt:lpstr>
      <vt:lpstr>Objectives</vt:lpstr>
      <vt:lpstr>PowerPoint Presentation</vt:lpstr>
      <vt:lpstr>PowerPoint Presentation</vt:lpstr>
      <vt:lpstr>Rationale for pre-population</vt:lpstr>
      <vt:lpstr>Population pre-requisites</vt:lpstr>
      <vt:lpstr>Population modes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workflows</vt:lpstr>
      <vt:lpstr>Population data challenges</vt:lpstr>
      <vt:lpstr>Other population challenges</vt:lpstr>
      <vt:lpstr>Additional thoughts</vt:lpstr>
      <vt:lpstr>Maintaining population metadata</vt:lpstr>
      <vt:lpstr>Current population options</vt:lpstr>
      <vt:lpstr>Population in the SDC Spec</vt:lpstr>
      <vt:lpstr>PowerPoint Presentation</vt:lpstr>
      <vt:lpstr>Pre-population – Observation based</vt:lpstr>
      <vt:lpstr>PowerPoint Presentation</vt:lpstr>
      <vt:lpstr>PowerPoint Presentation</vt:lpstr>
      <vt:lpstr>Observation-based considerations</vt:lpstr>
      <vt:lpstr>Observation-based limitations</vt:lpstr>
      <vt:lpstr>Let’s make one…</vt:lpstr>
      <vt:lpstr>PowerPoint Presentation</vt:lpstr>
      <vt:lpstr>Pre-population – FHIRPath based</vt:lpstr>
      <vt:lpstr>Relevant FHIRPath extensions</vt:lpstr>
      <vt:lpstr>Other modes</vt:lpstr>
      <vt:lpstr>What does it look like?</vt:lpstr>
      <vt:lpstr>FHIRPath-based considerations</vt:lpstr>
      <vt:lpstr>Dynamic population</vt:lpstr>
      <vt:lpstr>FHIRPath-based Limitations</vt:lpstr>
      <vt:lpstr>Testing population</vt:lpstr>
      <vt:lpstr>PowerPoint Presentation</vt:lpstr>
      <vt:lpstr>Pre-population – StructureMap based</vt:lpstr>
      <vt:lpstr>Pros and cons</vt:lpstr>
      <vt:lpstr>Example StructureMap-pop Questionnaire</vt:lpstr>
      <vt:lpstr>PowerPoint Presentation</vt:lpstr>
      <vt:lpstr>Pre-population – CQL</vt:lpstr>
      <vt:lpstr>Pros and cons</vt:lpstr>
      <vt:lpstr>CQL notes</vt:lpstr>
      <vt:lpstr>Relevant CQL extensions</vt:lpstr>
      <vt:lpstr>CQL example</vt:lpstr>
      <vt:lpstr>PowerPoint Presentation</vt:lpstr>
      <vt:lpstr>Population Exercise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185</cp:revision>
  <dcterms:created xsi:type="dcterms:W3CDTF">2019-03-22T18:05:01Z</dcterms:created>
  <dcterms:modified xsi:type="dcterms:W3CDTF">2025-02-18T00:40:43Z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0x01010046B6A228CEBB844FBC6B8633F16E3300</vt:lpwstr>
  </property>
</Properties>
</file>